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7"/>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324" r:id="rId32"/>
    <p:sldId id="325" r:id="rId33"/>
    <p:sldId id="287" r:id="rId34"/>
    <p:sldId id="288" r:id="rId35"/>
    <p:sldId id="289" r:id="rId36"/>
    <p:sldId id="290" r:id="rId37"/>
    <p:sldId id="291" r:id="rId38"/>
    <p:sldId id="292" r:id="rId39"/>
    <p:sldId id="314" r:id="rId40"/>
    <p:sldId id="326" r:id="rId41"/>
    <p:sldId id="293" r:id="rId42"/>
    <p:sldId id="294" r:id="rId43"/>
    <p:sldId id="298" r:id="rId44"/>
    <p:sldId id="318" r:id="rId45"/>
    <p:sldId id="295" r:id="rId46"/>
    <p:sldId id="296" r:id="rId47"/>
    <p:sldId id="297" r:id="rId48"/>
    <p:sldId id="300" r:id="rId49"/>
    <p:sldId id="299" r:id="rId50"/>
    <p:sldId id="302" r:id="rId51"/>
    <p:sldId id="301" r:id="rId52"/>
    <p:sldId id="303" r:id="rId53"/>
    <p:sldId id="304" r:id="rId54"/>
    <p:sldId id="305" r:id="rId55"/>
    <p:sldId id="306" r:id="rId56"/>
    <p:sldId id="307" r:id="rId57"/>
    <p:sldId id="308" r:id="rId58"/>
    <p:sldId id="309" r:id="rId59"/>
    <p:sldId id="310" r:id="rId60"/>
    <p:sldId id="311" r:id="rId61"/>
    <p:sldId id="312" r:id="rId62"/>
    <p:sldId id="317" r:id="rId63"/>
    <p:sldId id="315" r:id="rId64"/>
    <p:sldId id="319" r:id="rId65"/>
    <p:sldId id="313" r:id="rId6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1pPr>
    <a:lvl2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2pPr>
    <a:lvl3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3pPr>
    <a:lvl4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4pPr>
    <a:lvl5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5pPr>
    <a:lvl6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6pPr>
    <a:lvl7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7pPr>
    <a:lvl8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8pPr>
    <a:lvl9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282"/>
    <p:restoredTop sz="86395"/>
  </p:normalViewPr>
  <p:slideViewPr>
    <p:cSldViewPr snapToGrid="0" snapToObjects="1">
      <p:cViewPr varScale="1">
        <p:scale>
          <a:sx n="77" d="100"/>
          <a:sy n="77" d="100"/>
        </p:scale>
        <p:origin x="1320" y="19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3" name="Shape 163"/>
          <p:cNvSpPr>
            <a:spLocks noGrp="1" noRot="1" noChangeAspect="1"/>
          </p:cNvSpPr>
          <p:nvPr>
            <p:ph type="sldImg"/>
          </p:nvPr>
        </p:nvSpPr>
        <p:spPr>
          <a:xfrm>
            <a:off x="1143000" y="685800"/>
            <a:ext cx="4572000" cy="3429000"/>
          </a:xfrm>
          <a:prstGeom prst="rect">
            <a:avLst/>
          </a:prstGeom>
        </p:spPr>
        <p:txBody>
          <a:bodyPr/>
          <a:lstStyle/>
          <a:p>
            <a:endParaRPr/>
          </a:p>
        </p:txBody>
      </p:sp>
      <p:sp>
        <p:nvSpPr>
          <p:cNvPr id="164" name="Shape 16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1200">
        <a:latin typeface="Helvetica Neue"/>
        <a:ea typeface="Helvetica Neue"/>
        <a:cs typeface="Helvetica Neue"/>
        <a:sym typeface="Helvetica Neue"/>
      </a:defRPr>
    </a:lvl1pPr>
    <a:lvl2pPr indent="228600" defTabSz="457200" latinLnBrk="0">
      <a:lnSpc>
        <a:spcPct val="117999"/>
      </a:lnSpc>
      <a:defRPr sz="1200">
        <a:latin typeface="Helvetica Neue"/>
        <a:ea typeface="Helvetica Neue"/>
        <a:cs typeface="Helvetica Neue"/>
        <a:sym typeface="Helvetica Neue"/>
      </a:defRPr>
    </a:lvl2pPr>
    <a:lvl3pPr indent="457200" defTabSz="457200" latinLnBrk="0">
      <a:lnSpc>
        <a:spcPct val="117999"/>
      </a:lnSpc>
      <a:defRPr sz="1200">
        <a:latin typeface="Helvetica Neue"/>
        <a:ea typeface="Helvetica Neue"/>
        <a:cs typeface="Helvetica Neue"/>
        <a:sym typeface="Helvetica Neue"/>
      </a:defRPr>
    </a:lvl3pPr>
    <a:lvl4pPr indent="685800" defTabSz="457200" latinLnBrk="0">
      <a:lnSpc>
        <a:spcPct val="117999"/>
      </a:lnSpc>
      <a:defRPr sz="1200">
        <a:latin typeface="Helvetica Neue"/>
        <a:ea typeface="Helvetica Neue"/>
        <a:cs typeface="Helvetica Neue"/>
        <a:sym typeface="Helvetica Neue"/>
      </a:defRPr>
    </a:lvl4pPr>
    <a:lvl5pPr indent="914400" defTabSz="457200" latinLnBrk="0">
      <a:lnSpc>
        <a:spcPct val="117999"/>
      </a:lnSpc>
      <a:defRPr sz="1200">
        <a:latin typeface="Helvetica Neue"/>
        <a:ea typeface="Helvetica Neue"/>
        <a:cs typeface="Helvetica Neue"/>
        <a:sym typeface="Helvetica Neue"/>
      </a:defRPr>
    </a:lvl5pPr>
    <a:lvl6pPr indent="1143000" defTabSz="457200" latinLnBrk="0">
      <a:lnSpc>
        <a:spcPct val="117999"/>
      </a:lnSpc>
      <a:defRPr sz="1200">
        <a:latin typeface="Helvetica Neue"/>
        <a:ea typeface="Helvetica Neue"/>
        <a:cs typeface="Helvetica Neue"/>
        <a:sym typeface="Helvetica Neue"/>
      </a:defRPr>
    </a:lvl6pPr>
    <a:lvl7pPr indent="1371600" defTabSz="457200" latinLnBrk="0">
      <a:lnSpc>
        <a:spcPct val="117999"/>
      </a:lnSpc>
      <a:defRPr sz="1200">
        <a:latin typeface="Helvetica Neue"/>
        <a:ea typeface="Helvetica Neue"/>
        <a:cs typeface="Helvetica Neue"/>
        <a:sym typeface="Helvetica Neue"/>
      </a:defRPr>
    </a:lvl7pPr>
    <a:lvl8pPr indent="1600200" defTabSz="457200" latinLnBrk="0">
      <a:lnSpc>
        <a:spcPct val="117999"/>
      </a:lnSpc>
      <a:defRPr sz="1200">
        <a:latin typeface="Helvetica Neue"/>
        <a:ea typeface="Helvetica Neue"/>
        <a:cs typeface="Helvetica Neue"/>
        <a:sym typeface="Helvetica Neue"/>
      </a:defRPr>
    </a:lvl8pPr>
    <a:lvl9pPr indent="1828800" defTabSz="457200" latinLnBrk="0">
      <a:lnSpc>
        <a:spcPct val="117999"/>
      </a:lnSpc>
      <a:defRPr sz="1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code.google.com"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github.com/PyCQA/bandit"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github.com/i0natan/nodebestpractices#6-security-best-practices"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8" Type="http://schemas.openxmlformats.org/officeDocument/2006/relationships/hyperlink" Target="https://github.com/then/is-promise/pull/15" TargetMode="External"/><Relationship Id="rId13" Type="http://schemas.openxmlformats.org/officeDocument/2006/relationships/hyperlink" Target="https://github.com/then/is-promise/issues/23" TargetMode="External"/><Relationship Id="rId3" Type="http://schemas.openxmlformats.org/officeDocument/2006/relationships/hyperlink" Target="https://github.com/then/is-promise/network/dependents" TargetMode="External"/><Relationship Id="rId7" Type="http://schemas.openxmlformats.org/officeDocument/2006/relationships/hyperlink" Target="https://github.com/then/is-promise/issues/13" TargetMode="External"/><Relationship Id="rId12" Type="http://schemas.openxmlformats.org/officeDocument/2006/relationships/hyperlink" Target="https://github.com/then/is-promise/issues/22" TargetMode="External"/><Relationship Id="rId2" Type="http://schemas.openxmlformats.org/officeDocument/2006/relationships/slide" Target="../slides/slide39.xml"/><Relationship Id="rId1" Type="http://schemas.openxmlformats.org/officeDocument/2006/relationships/notesMaster" Target="../notesMasters/notesMaster1.xml"/><Relationship Id="rId6" Type="http://schemas.openxmlformats.org/officeDocument/2006/relationships/hyperlink" Target="https://github.com/then/is-promise/issues/12" TargetMode="External"/><Relationship Id="rId11" Type="http://schemas.openxmlformats.org/officeDocument/2006/relationships/hyperlink" Target="https://github.com/then/is-promise/issues/20" TargetMode="External"/><Relationship Id="rId5" Type="http://schemas.openxmlformats.org/officeDocument/2006/relationships/hyperlink" Target="https://github.com/facebook/create-react-app/issues/8896#issuecomment-619406384" TargetMode="External"/><Relationship Id="rId10" Type="http://schemas.openxmlformats.org/officeDocument/2006/relationships/hyperlink" Target="https://github.com/then/is-promise/issues/19" TargetMode="External"/><Relationship Id="rId4" Type="http://schemas.openxmlformats.org/officeDocument/2006/relationships/hyperlink" Target="https://hacks.mozilla.org/2018/03/es-modules-a-cartoon-deep-dive/" TargetMode="External"/><Relationship Id="rId9" Type="http://schemas.openxmlformats.org/officeDocument/2006/relationships/hyperlink" Target="https://github.com/then/is-promise/issues/16" TargetMode="External"/><Relationship Id="rId14" Type="http://schemas.openxmlformats.org/officeDocument/2006/relationships/hyperlink" Target="https://github.com/facebook/create-react-app/issues/8900"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npmjs.com/package/colors" TargetMode="External"/><Relationship Id="rId7" Type="http://schemas.openxmlformats.org/officeDocument/2006/relationships/hyperlink" Target="https://twitter.com/VessOnSecurity/status/1480189534625320960" TargetMode="External"/><Relationship Id="rId2" Type="http://schemas.openxmlformats.org/officeDocument/2006/relationships/slide" Target="../slides/slide40.xml"/><Relationship Id="rId1" Type="http://schemas.openxmlformats.org/officeDocument/2006/relationships/notesMaster" Target="../notesMasters/notesMaster1.xml"/><Relationship Id="rId6" Type="http://schemas.openxmlformats.org/officeDocument/2006/relationships/hyperlink" Target="https://twitter.com/vaultec81/status/1479991084587499521" TargetMode="External"/><Relationship Id="rId5" Type="http://schemas.openxmlformats.org/officeDocument/2006/relationships/hyperlink" Target="https://twitter.com/galtashma/status/1479929747337580546" TargetMode="External"/><Relationship Id="rId4" Type="http://schemas.openxmlformats.org/officeDocument/2006/relationships/hyperlink" Target="https://www.npmjs.com/package/faker"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nvd.nist.gov/general/visualizations/vulnerability-visualizations/cvss-severity-distribution-over-time"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s://www.cvedetails.com/browse-by-date.php" TargetMode="Externa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mailto:sec-princess@unroutable.me"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718102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hape 214"/>
          <p:cNvSpPr>
            <a:spLocks noGrp="1" noRot="1" noChangeAspect="1"/>
          </p:cNvSpPr>
          <p:nvPr>
            <p:ph type="sldImg"/>
          </p:nvPr>
        </p:nvSpPr>
        <p:spPr>
          <a:prstGeom prst="rect">
            <a:avLst/>
          </a:prstGeom>
        </p:spPr>
        <p:txBody>
          <a:bodyPr/>
          <a:lstStyle/>
          <a:p>
            <a:endParaRPr/>
          </a:p>
        </p:txBody>
      </p:sp>
      <p:sp>
        <p:nvSpPr>
          <p:cNvPr id="215" name="Shape 215"/>
          <p:cNvSpPr>
            <a:spLocks noGrp="1"/>
          </p:cNvSpPr>
          <p:nvPr>
            <p:ph type="body" sz="quarter" idx="1"/>
          </p:nvPr>
        </p:nvSpPr>
        <p:spPr>
          <a:prstGeom prst="rect">
            <a:avLst/>
          </a:prstGeom>
        </p:spPr>
        <p:txBody>
          <a:bodyPr/>
          <a:lstStyle/>
          <a:p>
            <a:r>
              <a:t>I can not emphasize this enough. See this all the time where a developer has chosen a repository that was forked and contains code of dubious origin.</a:t>
            </a:r>
          </a:p>
          <a:p>
            <a:endParaRPr/>
          </a:p>
          <a:p>
            <a:r>
              <a:t>License is always a big one when you find out that you have shipped an incompatible license with you product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noRot="1" noChangeAspect="1"/>
          </p:cNvSpPr>
          <p:nvPr>
            <p:ph type="sldImg"/>
          </p:nvPr>
        </p:nvSpPr>
        <p:spPr>
          <a:prstGeom prst="rect">
            <a:avLst/>
          </a:prstGeom>
        </p:spPr>
        <p:txBody>
          <a:bodyPr/>
          <a:lstStyle/>
          <a:p>
            <a:endParaRPr/>
          </a:p>
        </p:txBody>
      </p:sp>
      <p:sp>
        <p:nvSpPr>
          <p:cNvPr id="221" name="Shape 221"/>
          <p:cNvSpPr>
            <a:spLocks noGrp="1"/>
          </p:cNvSpPr>
          <p:nvPr>
            <p:ph type="body" sz="quarter" idx="1"/>
          </p:nvPr>
        </p:nvSpPr>
        <p:spPr>
          <a:prstGeom prst="rect">
            <a:avLst/>
          </a:prstGeom>
        </p:spPr>
        <p:txBody>
          <a:bodyPr/>
          <a:lstStyle/>
          <a:p>
            <a:r>
              <a:t>The very first thing we want to do is really take a close look at what we want to use.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hape 229"/>
          <p:cNvSpPr>
            <a:spLocks noGrp="1" noRot="1" noChangeAspect="1"/>
          </p:cNvSpPr>
          <p:nvPr>
            <p:ph type="sldImg"/>
          </p:nvPr>
        </p:nvSpPr>
        <p:spPr>
          <a:prstGeom prst="rect">
            <a:avLst/>
          </a:prstGeom>
        </p:spPr>
        <p:txBody>
          <a:bodyPr/>
          <a:lstStyle/>
          <a:p>
            <a:endParaRPr/>
          </a:p>
        </p:txBody>
      </p:sp>
      <p:sp>
        <p:nvSpPr>
          <p:cNvPr id="230" name="Shape 230"/>
          <p:cNvSpPr>
            <a:spLocks noGrp="1"/>
          </p:cNvSpPr>
          <p:nvPr>
            <p:ph type="body" sz="quarter" idx="1"/>
          </p:nvPr>
        </p:nvSpPr>
        <p:spPr>
          <a:prstGeom prst="rect">
            <a:avLst/>
          </a:prstGeom>
        </p:spPr>
        <p:txBody>
          <a:bodyPr/>
          <a:lstStyle/>
          <a:p>
            <a:r>
              <a:t>Basically this is what you are trying to determine in its most basic form.</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t>So let us see how you can add risk to your project when you don't look at what you are adding. These are all in the real world examples and I am not naming and shaming. These developers have given you the information to make an informed decision on whether you want your companies reputation and name brand resting on this code.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hape 242"/>
          <p:cNvSpPr>
            <a:spLocks noGrp="1" noRot="1" noChangeAspect="1"/>
          </p:cNvSpPr>
          <p:nvPr>
            <p:ph type="sldImg"/>
          </p:nvPr>
        </p:nvSpPr>
        <p:spPr>
          <a:prstGeom prst="rect">
            <a:avLst/>
          </a:prstGeom>
        </p:spPr>
        <p:txBody>
          <a:bodyPr/>
          <a:lstStyle/>
          <a:p>
            <a:endParaRPr/>
          </a:p>
        </p:txBody>
      </p:sp>
      <p:sp>
        <p:nvSpPr>
          <p:cNvPr id="243" name="Shape 243"/>
          <p:cNvSpPr>
            <a:spLocks noGrp="1"/>
          </p:cNvSpPr>
          <p:nvPr>
            <p:ph type="body" sz="quarter" idx="1"/>
          </p:nvPr>
        </p:nvSpPr>
        <p:spPr>
          <a:prstGeom prst="rect">
            <a:avLst/>
          </a:prstGeom>
        </p:spPr>
        <p:txBody>
          <a:bodyPr/>
          <a:lstStyle>
            <a:lvl1pPr>
              <a:defRPr>
                <a:solidFill>
                  <a:srgbClr val="222222"/>
                </a:solidFill>
                <a:latin typeface="Muli"/>
                <a:ea typeface="Muli"/>
                <a:cs typeface="Muli"/>
                <a:sym typeface="Muli"/>
              </a:defRPr>
            </a:lvl1pPr>
          </a:lstStyle>
          <a:p>
            <a:r>
              <a:t>Many times developers put out example code or proof of concept code and most (not all) tell you up front. The key here is DON"T put this code into production environments.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noRot="1" noChangeAspect="1"/>
          </p:cNvSpPr>
          <p:nvPr>
            <p:ph type="sldImg"/>
          </p:nvPr>
        </p:nvSpPr>
        <p:spPr>
          <a:prstGeom prst="rect">
            <a:avLst/>
          </a:prstGeom>
        </p:spPr>
        <p:txBody>
          <a:bodyPr/>
          <a:lstStyle/>
          <a:p>
            <a:endParaRPr/>
          </a:p>
        </p:txBody>
      </p:sp>
      <p:sp>
        <p:nvSpPr>
          <p:cNvPr id="251" name="Shape 251"/>
          <p:cNvSpPr>
            <a:spLocks noGrp="1"/>
          </p:cNvSpPr>
          <p:nvPr>
            <p:ph type="body" sz="quarter" idx="1"/>
          </p:nvPr>
        </p:nvSpPr>
        <p:spPr>
          <a:prstGeom prst="rect">
            <a:avLst/>
          </a:prstGeom>
        </p:spPr>
        <p:txBody>
          <a:bodyPr/>
          <a:lstStyle>
            <a:lvl1pPr>
              <a:defRPr>
                <a:solidFill>
                  <a:srgbClr val="222222"/>
                </a:solidFill>
                <a:latin typeface="Muli"/>
                <a:ea typeface="Muli"/>
                <a:cs typeface="Muli"/>
                <a:sym typeface="Muli"/>
              </a:defRPr>
            </a:lvl1pPr>
          </a:lstStyle>
          <a:p>
            <a:r>
              <a:rPr lang="en-US" dirty="0"/>
              <a:t>Reference Code is not secure code and many times just shows how to use specific </a:t>
            </a:r>
            <a:r>
              <a:rPr lang="en-US" dirty="0" err="1"/>
              <a:t>abi’s</a:t>
            </a:r>
            <a:r>
              <a:rPr lang="en-US" dirty="0"/>
              <a:t> or single use cases. Many time they have little or no review</a:t>
            </a:r>
            <a:r>
              <a:rPr dirty="0"/>
              <a:t>.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Shape 257"/>
          <p:cNvSpPr>
            <a:spLocks noGrp="1" noRot="1" noChangeAspect="1"/>
          </p:cNvSpPr>
          <p:nvPr>
            <p:ph type="sldImg"/>
          </p:nvPr>
        </p:nvSpPr>
        <p:spPr>
          <a:prstGeom prst="rect">
            <a:avLst/>
          </a:prstGeom>
        </p:spPr>
        <p:txBody>
          <a:bodyPr/>
          <a:lstStyle/>
          <a:p>
            <a:endParaRPr/>
          </a:p>
        </p:txBody>
      </p:sp>
      <p:sp>
        <p:nvSpPr>
          <p:cNvPr id="258" name="Shape 258"/>
          <p:cNvSpPr>
            <a:spLocks noGrp="1"/>
          </p:cNvSpPr>
          <p:nvPr>
            <p:ph type="body" sz="quarter" idx="1"/>
          </p:nvPr>
        </p:nvSpPr>
        <p:spPr>
          <a:prstGeom prst="rect">
            <a:avLst/>
          </a:prstGeom>
        </p:spPr>
        <p:txBody>
          <a:bodyPr/>
          <a:lstStyle/>
          <a:p>
            <a:pPr>
              <a:defRPr>
                <a:solidFill>
                  <a:srgbClr val="EEECE1"/>
                </a:solidFill>
                <a:latin typeface="Muli"/>
                <a:ea typeface="Muli"/>
                <a:cs typeface="Muli"/>
                <a:sym typeface="Muli"/>
              </a:defRPr>
            </a:pPr>
            <a:r>
              <a:t>https://github.com/kbranigan/cJSON</a:t>
            </a:r>
          </a:p>
          <a:p>
            <a:r>
              <a:t>This really should be a very big red flag. Where did they get it from? Is the license correct or was it changed? The main take away here if they didn't write it move along and look somewhere else. It is not worth the headaches.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Shape 267"/>
          <p:cNvSpPr>
            <a:spLocks noGrp="1" noRot="1" noChangeAspect="1"/>
          </p:cNvSpPr>
          <p:nvPr>
            <p:ph type="sldImg"/>
          </p:nvPr>
        </p:nvSpPr>
        <p:spPr>
          <a:prstGeom prst="rect">
            <a:avLst/>
          </a:prstGeom>
        </p:spPr>
        <p:txBody>
          <a:bodyPr/>
          <a:lstStyle/>
          <a:p>
            <a:endParaRPr/>
          </a:p>
        </p:txBody>
      </p:sp>
      <p:sp>
        <p:nvSpPr>
          <p:cNvPr id="268" name="Shape 268"/>
          <p:cNvSpPr>
            <a:spLocks noGrp="1"/>
          </p:cNvSpPr>
          <p:nvPr>
            <p:ph type="body" sz="quarter" idx="1"/>
          </p:nvPr>
        </p:nvSpPr>
        <p:spPr>
          <a:prstGeom prst="rect">
            <a:avLst/>
          </a:prstGeom>
        </p:spPr>
        <p:txBody>
          <a:bodyPr/>
          <a:lstStyle/>
          <a:p>
            <a:r>
              <a:t>In 2016 </a:t>
            </a:r>
            <a:r>
              <a:rPr u="sng">
                <a:solidFill>
                  <a:schemeClr val="accent1"/>
                </a:solidFill>
                <a:hlinkClick r:id="rId3"/>
              </a:rPr>
              <a:t>code.google.com</a:t>
            </a:r>
            <a:r>
              <a:t> was shut down. Many projects were moved elsewhere and are still maintained find those repositories, don't use anything here.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hape 272"/>
          <p:cNvSpPr>
            <a:spLocks noGrp="1" noRot="1" noChangeAspect="1"/>
          </p:cNvSpPr>
          <p:nvPr>
            <p:ph type="sldImg"/>
          </p:nvPr>
        </p:nvSpPr>
        <p:spPr>
          <a:prstGeom prst="rect">
            <a:avLst/>
          </a:prstGeom>
        </p:spPr>
        <p:txBody>
          <a:bodyPr/>
          <a:lstStyle/>
          <a:p>
            <a:endParaRPr/>
          </a:p>
        </p:txBody>
      </p:sp>
      <p:sp>
        <p:nvSpPr>
          <p:cNvPr id="273" name="Shape 273"/>
          <p:cNvSpPr>
            <a:spLocks noGrp="1"/>
          </p:cNvSpPr>
          <p:nvPr>
            <p:ph type="body" sz="quarter" idx="1"/>
          </p:nvPr>
        </p:nvSpPr>
        <p:spPr>
          <a:prstGeom prst="rect">
            <a:avLst/>
          </a:prstGeom>
        </p:spPr>
        <p:txBody>
          <a:bodyPr/>
          <a:lstStyle/>
          <a:p>
            <a:r>
              <a:t>ThisFrom CPAN:</a:t>
            </a:r>
          </a:p>
          <a:p>
            <a:pPr marL="457200" indent="-295275">
              <a:lnSpc>
                <a:spcPct val="171429"/>
              </a:lnSpc>
              <a:buClr>
                <a:srgbClr val="444444"/>
              </a:buClr>
              <a:buSzPct val="95454"/>
              <a:buFont typeface="Arial"/>
              <a:buChar char="●"/>
              <a:defRPr>
                <a:solidFill>
                  <a:srgbClr val="444444"/>
                </a:solidFill>
              </a:defRPr>
            </a:pPr>
            <a:r>
              <a:t>A co-maintainer uploaded a new release, but because of an oversight wasn’t granted permission on one of the modules. This often happens with distributions that have a different release manager each cycle.</a:t>
            </a:r>
          </a:p>
          <a:p>
            <a:pPr marL="457200" indent="-295275">
              <a:lnSpc>
                <a:spcPct val="171429"/>
              </a:lnSpc>
              <a:buClr>
                <a:srgbClr val="FF0000"/>
              </a:buClr>
              <a:buSzPct val="95454"/>
              <a:buFont typeface="Arial"/>
              <a:buChar char="●"/>
              <a:defRPr b="1">
                <a:solidFill>
                  <a:srgbClr val="FF0000"/>
                </a:solidFill>
                <a:latin typeface="Helvetica"/>
                <a:ea typeface="Helvetica"/>
                <a:cs typeface="Helvetica"/>
                <a:sym typeface="Helvetica"/>
              </a:defRPr>
            </a:pPr>
            <a:r>
              <a:t>Someone without co-maintainer permissions forked the distribution and uploaded it.</a:t>
            </a:r>
          </a:p>
          <a:p>
            <a:pPr marL="457200" indent="-295275">
              <a:lnSpc>
                <a:spcPct val="171429"/>
              </a:lnSpc>
              <a:buClr>
                <a:srgbClr val="444444"/>
              </a:buClr>
              <a:buSzPct val="95454"/>
              <a:buFont typeface="Arial"/>
              <a:buChar char="●"/>
              <a:defRPr>
                <a:solidFill>
                  <a:srgbClr val="444444"/>
                </a:solidFill>
              </a:defRPr>
            </a:pPr>
            <a:r>
              <a:t>An author makes a new release with a new namespace without realizing that namespace is taken by another author.</a:t>
            </a:r>
          </a:p>
          <a:p>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noRot="1" noChangeAspect="1"/>
          </p:cNvSpPr>
          <p:nvPr>
            <p:ph type="sldImg"/>
          </p:nvPr>
        </p:nvSpPr>
        <p:spPr>
          <a:prstGeom prst="rect">
            <a:avLst/>
          </a:prstGeom>
        </p:spPr>
        <p:txBody>
          <a:bodyPr/>
          <a:lstStyle/>
          <a:p>
            <a:endParaRPr/>
          </a:p>
        </p:txBody>
      </p:sp>
      <p:sp>
        <p:nvSpPr>
          <p:cNvPr id="278" name="Shape 278"/>
          <p:cNvSpPr>
            <a:spLocks noGrp="1"/>
          </p:cNvSpPr>
          <p:nvPr>
            <p:ph type="body" sz="quarter" idx="1"/>
          </p:nvPr>
        </p:nvSpPr>
        <p:spPr>
          <a:prstGeom prst="rect">
            <a:avLst/>
          </a:prstGeom>
        </p:spPr>
        <p:txBody>
          <a:bodyPr/>
          <a:lstStyle/>
          <a:p>
            <a:r>
              <a:t>Provenance is everything. Where did it come from and can you trust it.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t>only by examining the components in detail will you know what is inside the project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Shape 289"/>
          <p:cNvSpPr>
            <a:spLocks noGrp="1" noRot="1" noChangeAspect="1"/>
          </p:cNvSpPr>
          <p:nvPr>
            <p:ph type="sldImg"/>
          </p:nvPr>
        </p:nvSpPr>
        <p:spPr>
          <a:prstGeom prst="rect">
            <a:avLst/>
          </a:prstGeom>
        </p:spPr>
        <p:txBody>
          <a:bodyPr/>
          <a:lstStyle/>
          <a:p>
            <a:endParaRPr/>
          </a:p>
        </p:txBody>
      </p:sp>
      <p:sp>
        <p:nvSpPr>
          <p:cNvPr id="290" name="Shape 290"/>
          <p:cNvSpPr>
            <a:spLocks noGrp="1"/>
          </p:cNvSpPr>
          <p:nvPr>
            <p:ph type="body" sz="quarter" idx="1"/>
          </p:nvPr>
        </p:nvSpPr>
        <p:spPr>
          <a:prstGeom prst="rect">
            <a:avLst/>
          </a:prstGeom>
        </p:spPr>
        <p:txBody>
          <a:bodyPr/>
          <a:lstStyle>
            <a:lvl1pPr>
              <a:defRPr>
                <a:solidFill>
                  <a:srgbClr val="222222"/>
                </a:solidFill>
                <a:latin typeface="Muli"/>
                <a:ea typeface="Muli"/>
                <a:cs typeface="Muli"/>
                <a:sym typeface="Muli"/>
              </a:defRPr>
            </a:lvl1pPr>
          </a:lstStyle>
          <a:p>
            <a:r>
              <a:t>Two examples of developers that are telling you they don't necessarily do this for a living and maintenance will be less than optimal if at all. If a vulnerability is discovered can you trust that it would get fixed in a timely manner.. Probably better to look elsewhere. NOTE: The statement on opencsv would not be found without reading to the very end of the description to "Who maintains opencsv?"</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prstGeom prst="rect">
            <a:avLst/>
          </a:prstGeom>
        </p:spPr>
        <p:txBody>
          <a:bodyPr/>
          <a:lstStyle/>
          <a:p>
            <a:endParaRPr/>
          </a:p>
        </p:txBody>
      </p:sp>
      <p:sp>
        <p:nvSpPr>
          <p:cNvPr id="294" name="Shape 294"/>
          <p:cNvSpPr>
            <a:spLocks noGrp="1"/>
          </p:cNvSpPr>
          <p:nvPr>
            <p:ph type="body" sz="quarter" idx="1"/>
          </p:nvPr>
        </p:nvSpPr>
        <p:spPr>
          <a:prstGeom prst="rect">
            <a:avLst/>
          </a:prstGeom>
        </p:spPr>
        <p:txBody>
          <a:bodyPr/>
          <a:lstStyle/>
          <a:p>
            <a:r>
              <a:t>Don't hide away from finding these things out after the fact. Make it known this has huge implications.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noRot="1" noChangeAspect="1"/>
          </p:cNvSpPr>
          <p:nvPr>
            <p:ph type="sldImg"/>
          </p:nvPr>
        </p:nvSpPr>
        <p:spPr>
          <a:prstGeom prst="rect">
            <a:avLst/>
          </a:prstGeom>
        </p:spPr>
        <p:txBody>
          <a:bodyPr/>
          <a:lstStyle/>
          <a:p>
            <a:endParaRPr/>
          </a:p>
        </p:txBody>
      </p:sp>
      <p:sp>
        <p:nvSpPr>
          <p:cNvPr id="301" name="Shape 301"/>
          <p:cNvSpPr>
            <a:spLocks noGrp="1"/>
          </p:cNvSpPr>
          <p:nvPr>
            <p:ph type="body" sz="quarter" idx="1"/>
          </p:nvPr>
        </p:nvSpPr>
        <p:spPr>
          <a:prstGeom prst="rect">
            <a:avLst/>
          </a:prstGeom>
        </p:spPr>
        <p:txBody>
          <a:bodyPr/>
          <a:lstStyle/>
          <a:p>
            <a:r>
              <a:t>Someone searching for a fast implementation of aes wanted to use this. The author tells you it was built to solve one use case and also goes on to tell you it is subject to attack vectors. I am not sure I would want to rest my reputation on adding this to a project.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a:spLocks noGrp="1" noRot="1" noChangeAspect="1"/>
          </p:cNvSpPr>
          <p:nvPr>
            <p:ph type="sldImg"/>
          </p:nvPr>
        </p:nvSpPr>
        <p:spPr>
          <a:prstGeom prst="rect">
            <a:avLst/>
          </a:prstGeom>
        </p:spPr>
        <p:txBody>
          <a:bodyPr/>
          <a:lstStyle/>
          <a:p>
            <a:endParaRPr/>
          </a:p>
        </p:txBody>
      </p:sp>
      <p:sp>
        <p:nvSpPr>
          <p:cNvPr id="308" name="Shape 308"/>
          <p:cNvSpPr>
            <a:spLocks noGrp="1"/>
          </p:cNvSpPr>
          <p:nvPr>
            <p:ph type="body" sz="quarter" idx="1"/>
          </p:nvPr>
        </p:nvSpPr>
        <p:spPr>
          <a:prstGeom prst="rect">
            <a:avLst/>
          </a:prstGeom>
        </p:spPr>
        <p:txBody>
          <a:bodyPr/>
          <a:lstStyle/>
          <a:p>
            <a:r>
              <a:t>When it comes to parsers the minute someone suggests writing their own just say NOPE. When you see key words like faster, lightweight, small footprint realize that something had to be given up to gain those attributes.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r>
              <a:rPr dirty="0"/>
              <a:t>We have now looked at some timeless real life examples of everything I hope to never see again. So on to look at some things that help us determine how well the community supports the open source you are choosing to put into a product.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Shape 315"/>
          <p:cNvSpPr>
            <a:spLocks noGrp="1" noRot="1" noChangeAspect="1"/>
          </p:cNvSpPr>
          <p:nvPr>
            <p:ph type="sldImg"/>
          </p:nvPr>
        </p:nvSpPr>
        <p:spPr>
          <a:prstGeom prst="rect">
            <a:avLst/>
          </a:prstGeom>
        </p:spPr>
        <p:txBody>
          <a:bodyPr/>
          <a:lstStyle/>
          <a:p>
            <a:endParaRPr/>
          </a:p>
        </p:txBody>
      </p:sp>
      <p:sp>
        <p:nvSpPr>
          <p:cNvPr id="316" name="Shape 316"/>
          <p:cNvSpPr>
            <a:spLocks noGrp="1"/>
          </p:cNvSpPr>
          <p:nvPr>
            <p:ph type="body" sz="quarter" idx="1"/>
          </p:nvPr>
        </p:nvSpPr>
        <p:spPr>
          <a:prstGeom prst="rect">
            <a:avLst/>
          </a:prstGeom>
        </p:spPr>
        <p:txBody>
          <a:bodyPr/>
          <a:lstStyle/>
          <a:p>
            <a:r>
              <a:t>Github has some great metrics that can really help you out.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Shape 320"/>
          <p:cNvSpPr>
            <a:spLocks noGrp="1" noRot="1" noChangeAspect="1"/>
          </p:cNvSpPr>
          <p:nvPr>
            <p:ph type="sldImg"/>
          </p:nvPr>
        </p:nvSpPr>
        <p:spPr>
          <a:prstGeom prst="rect">
            <a:avLst/>
          </a:prstGeom>
        </p:spPr>
        <p:txBody>
          <a:bodyPr/>
          <a:lstStyle/>
          <a:p>
            <a:endParaRPr/>
          </a:p>
        </p:txBody>
      </p:sp>
      <p:sp>
        <p:nvSpPr>
          <p:cNvPr id="321" name="Shape 321"/>
          <p:cNvSpPr>
            <a:spLocks noGrp="1"/>
          </p:cNvSpPr>
          <p:nvPr>
            <p:ph type="body" sz="quarter" idx="1"/>
          </p:nvPr>
        </p:nvSpPr>
        <p:spPr>
          <a:prstGeom prst="rect">
            <a:avLst/>
          </a:prstGeom>
        </p:spPr>
        <p:txBody>
          <a:bodyPr/>
          <a:lstStyle/>
          <a:p>
            <a:r>
              <a:t>Active contributors are good but it the significant contributors that makes a big difference. When was the last time anything was checked in or when was the last release? How many outstanding pull requests? Are there discussions taking place? How many accepted pull requests?Does the project fix issues and issue new releases? It does no one any good if there is a fix checked in but no release. Do code reviews happen? Is it one person or a group effort? More eyes is better. Than of course is there more than one maintainer. More maintainers the better.</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hape 329"/>
          <p:cNvSpPr>
            <a:spLocks noGrp="1" noRot="1" noChangeAspect="1"/>
          </p:cNvSpPr>
          <p:nvPr>
            <p:ph type="sldImg"/>
          </p:nvPr>
        </p:nvSpPr>
        <p:spPr>
          <a:prstGeom prst="rect">
            <a:avLst/>
          </a:prstGeom>
        </p:spPr>
        <p:txBody>
          <a:bodyPr/>
          <a:lstStyle/>
          <a:p>
            <a:endParaRPr/>
          </a:p>
        </p:txBody>
      </p:sp>
      <p:sp>
        <p:nvSpPr>
          <p:cNvPr id="330" name="Shape 330"/>
          <p:cNvSpPr>
            <a:spLocks noGrp="1"/>
          </p:cNvSpPr>
          <p:nvPr>
            <p:ph type="body" sz="quarter" idx="1"/>
          </p:nvPr>
        </p:nvSpPr>
        <p:spPr>
          <a:prstGeom prst="rect">
            <a:avLst/>
          </a:prstGeom>
        </p:spPr>
        <p:txBody>
          <a:bodyPr/>
          <a:lstStyle/>
          <a:p>
            <a:r>
              <a:t>So here’s an example of an active project. Apache Kafka. Many Active and significant contributors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a:spLocks noGrp="1" noRot="1" noChangeAspect="1"/>
          </p:cNvSpPr>
          <p:nvPr>
            <p:ph type="sldImg"/>
          </p:nvPr>
        </p:nvSpPr>
        <p:spPr>
          <a:prstGeom prst="rect">
            <a:avLst/>
          </a:prstGeom>
        </p:spPr>
        <p:txBody>
          <a:bodyPr/>
          <a:lstStyle/>
          <a:p>
            <a:endParaRPr/>
          </a:p>
        </p:txBody>
      </p:sp>
      <p:sp>
        <p:nvSpPr>
          <p:cNvPr id="337" name="Shape 337"/>
          <p:cNvSpPr>
            <a:spLocks noGrp="1"/>
          </p:cNvSpPr>
          <p:nvPr>
            <p:ph type="body" sz="quarter" idx="1"/>
          </p:nvPr>
        </p:nvSpPr>
        <p:spPr>
          <a:prstGeom prst="rect">
            <a:avLst/>
          </a:prstGeom>
        </p:spPr>
        <p:txBody>
          <a:bodyPr/>
          <a:lstStyle/>
          <a:p>
            <a:r>
              <a:t>There were 18 contributors, 14 submitted significantly &lt; 50 lines.  Almost all of the code was written by one contributor and has had no activity since early 2017. Since it is a parser I would probably look somewhere else.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0846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a:spLocks noGrp="1" noRot="1" noChangeAspect="1"/>
          </p:cNvSpPr>
          <p:nvPr>
            <p:ph type="sldImg"/>
          </p:nvPr>
        </p:nvSpPr>
        <p:spPr>
          <a:prstGeom prst="rect">
            <a:avLst/>
          </a:prstGeom>
        </p:spPr>
        <p:txBody>
          <a:bodyPr/>
          <a:lstStyle/>
          <a:p>
            <a:endParaRPr/>
          </a:p>
        </p:txBody>
      </p:sp>
      <p:sp>
        <p:nvSpPr>
          <p:cNvPr id="179" name="Shape 179"/>
          <p:cNvSpPr>
            <a:spLocks noGrp="1"/>
          </p:cNvSpPr>
          <p:nvPr>
            <p:ph type="body" sz="quarter" idx="1"/>
          </p:nvPr>
        </p:nvSpPr>
        <p:spPr>
          <a:prstGeom prst="rect">
            <a:avLst/>
          </a:prstGeom>
        </p:spPr>
        <p:txBody>
          <a:bodyPr/>
          <a:lstStyle/>
          <a:p>
            <a:r>
              <a:t>Sometimes as a security professional you are not aware of a product until it is ready for release and the team contacts you to say they have an issue. Today teams are beginning to be more proactive instead of reactive so hopefully you are brought in early during architecture discussions.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5823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546769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prstGeom prst="rect">
            <a:avLst/>
          </a:prstGeom>
        </p:spPr>
        <p:txBody>
          <a:bodyPr/>
          <a:lstStyle/>
          <a:p>
            <a:endParaRPr/>
          </a:p>
        </p:txBody>
      </p:sp>
      <p:sp>
        <p:nvSpPr>
          <p:cNvPr id="343" name="Shape 343"/>
          <p:cNvSpPr>
            <a:spLocks noGrp="1"/>
          </p:cNvSpPr>
          <p:nvPr>
            <p:ph type="body" sz="quarter" idx="1"/>
          </p:nvPr>
        </p:nvSpPr>
        <p:spPr>
          <a:prstGeom prst="rect">
            <a:avLst/>
          </a:prstGeom>
        </p:spPr>
        <p:txBody>
          <a:bodyPr/>
          <a:lstStyle/>
          <a:p>
            <a:r>
              <a:t>Another thing that comes up a lot is that you’ve chosen a great, well-supported framework so you think for sure everything they’ve chosen is also going to be great and well-supported.  I also wish this were true, but it’s not.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Shape 347"/>
          <p:cNvSpPr>
            <a:spLocks noGrp="1" noRot="1" noChangeAspect="1"/>
          </p:cNvSpPr>
          <p:nvPr>
            <p:ph type="sldImg"/>
          </p:nvPr>
        </p:nvSpPr>
        <p:spPr>
          <a:prstGeom prst="rect">
            <a:avLst/>
          </a:prstGeom>
        </p:spPr>
        <p:txBody>
          <a:bodyPr/>
          <a:lstStyle/>
          <a:p>
            <a:endParaRPr/>
          </a:p>
        </p:txBody>
      </p:sp>
      <p:sp>
        <p:nvSpPr>
          <p:cNvPr id="348" name="Shape 348"/>
          <p:cNvSpPr>
            <a:spLocks noGrp="1"/>
          </p:cNvSpPr>
          <p:nvPr>
            <p:ph type="body" sz="quarter" idx="1"/>
          </p:nvPr>
        </p:nvSpPr>
        <p:spPr>
          <a:prstGeom prst="rect">
            <a:avLst/>
          </a:prstGeom>
        </p:spPr>
        <p:txBody>
          <a:bodyPr/>
          <a:lstStyle/>
          <a:p>
            <a:r>
              <a:t>Why is this an issue? Remember that when you carefully vette an OSS component that you really need to be aware of what it depends on. Because when you bring that component into your project you will also be bringing anything it depends on too, good or bad.</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hape 352"/>
          <p:cNvSpPr>
            <a:spLocks noGrp="1" noRot="1" noChangeAspect="1"/>
          </p:cNvSpPr>
          <p:nvPr>
            <p:ph type="sldImg"/>
          </p:nvPr>
        </p:nvSpPr>
        <p:spPr>
          <a:prstGeom prst="rect">
            <a:avLst/>
          </a:prstGeom>
        </p:spPr>
        <p:txBody>
          <a:bodyPr/>
          <a:lstStyle/>
          <a:p>
            <a:endParaRPr/>
          </a:p>
        </p:txBody>
      </p:sp>
      <p:sp>
        <p:nvSpPr>
          <p:cNvPr id="353" name="Shape 353"/>
          <p:cNvSpPr>
            <a:spLocks noGrp="1"/>
          </p:cNvSpPr>
          <p:nvPr>
            <p:ph type="body" sz="quarter" idx="1"/>
          </p:nvPr>
        </p:nvSpPr>
        <p:spPr>
          <a:prstGeom prst="rect">
            <a:avLst/>
          </a:prstGeom>
        </p:spPr>
        <p:txBody>
          <a:bodyPr/>
          <a:lstStyle/>
          <a:p>
            <a:r>
              <a:t>Anybody can create and check in to projects. Just because you have valid credentials to check in to a project does not mean you're a good guy.</a:t>
            </a:r>
          </a:p>
          <a:p>
            <a:endParaRPr/>
          </a:p>
          <a:p>
            <a:r>
              <a:t>Python Security - </a:t>
            </a:r>
            <a:r>
              <a:rPr u="sng">
                <a:solidFill>
                  <a:schemeClr val="accent1"/>
                </a:solidFill>
                <a:hlinkClick r:id="rId3"/>
              </a:rPr>
              <a:t>https://github.com/PyCQA/bandit</a:t>
            </a:r>
          </a:p>
          <a:p>
            <a:r>
              <a:t>npm Security - </a:t>
            </a:r>
            <a:r>
              <a:rPr u="sng">
                <a:solidFill>
                  <a:schemeClr val="accent1"/>
                </a:solidFill>
                <a:hlinkClick r:id="rId4"/>
              </a:rPr>
              <a:t>https://github.com/i0natan/nodebestpractices#6-security-best-practices</a:t>
            </a:r>
            <a:r>
              <a:t>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Shape 359"/>
          <p:cNvSpPr>
            <a:spLocks noGrp="1" noRot="1" noChangeAspect="1"/>
          </p:cNvSpPr>
          <p:nvPr>
            <p:ph type="sldImg"/>
          </p:nvPr>
        </p:nvSpPr>
        <p:spPr>
          <a:prstGeom prst="rect">
            <a:avLst/>
          </a:prstGeom>
        </p:spPr>
        <p:txBody>
          <a:bodyPr/>
          <a:lstStyle/>
          <a:p>
            <a:endParaRPr/>
          </a:p>
        </p:txBody>
      </p:sp>
      <p:sp>
        <p:nvSpPr>
          <p:cNvPr id="360" name="Shape 360"/>
          <p:cNvSpPr>
            <a:spLocks noGrp="1"/>
          </p:cNvSpPr>
          <p:nvPr>
            <p:ph type="body" sz="quarter" idx="1"/>
          </p:nvPr>
        </p:nvSpPr>
        <p:spPr>
          <a:prstGeom prst="rect">
            <a:avLst/>
          </a:prstGeom>
        </p:spPr>
        <p:txBody>
          <a:bodyPr/>
          <a:lstStyle/>
          <a:p>
            <a:r>
              <a:t>As seen in this chart of the npm tree of the first 4 levels of dependency shows that if you were to slip one module in there or even take one away you could wreak havoc</a:t>
            </a:r>
          </a:p>
          <a:p>
            <a:endParaRPr/>
          </a:p>
          <a:p>
            <a:r>
              <a:t>Oh wait!! that already happened</a:t>
            </a:r>
          </a:p>
          <a:p>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prstGeom prst="rect">
            <a:avLst/>
          </a:prstGeom>
        </p:spPr>
        <p:txBody>
          <a:bodyPr/>
          <a:lstStyle/>
          <a:p>
            <a:endParaRPr/>
          </a:p>
        </p:txBody>
      </p:sp>
      <p:sp>
        <p:nvSpPr>
          <p:cNvPr id="365" name="Shape 365"/>
          <p:cNvSpPr>
            <a:spLocks noGrp="1"/>
          </p:cNvSpPr>
          <p:nvPr>
            <p:ph type="body" sz="quarter" idx="1"/>
          </p:nvPr>
        </p:nvSpPr>
        <p:spPr>
          <a:prstGeom prst="rect">
            <a:avLst/>
          </a:prstGeom>
        </p:spPr>
        <p:txBody>
          <a:bodyPr/>
          <a:lstStyle/>
          <a:p>
            <a:r>
              <a:t>A related story about this is the “11 lines of code that nearly broke the Internet”</a:t>
            </a:r>
          </a:p>
          <a:p>
            <a:r>
              <a:t>This is kind of a sad story about a guy whose open source project had the same name as something someone else had trademarked.  When he refused to change the name of his already well-established project, the lawers got npm to give them rights to the name and thus trounced his work.</a:t>
            </a:r>
          </a:p>
          <a:p>
            <a:r>
              <a:t>Upset, he pulled the rest of his code in protest, including software that was used by a bunch of big names, including Facebook and Netflix.  All of a sudden, big popular projects were broken, and people were freaking out. Npm re-published his removed code and gave it to a new owner.</a:t>
            </a:r>
          </a:p>
          <a:p>
            <a:endParaRPr/>
          </a:p>
          <a:p>
            <a:r>
              <a:t>There’s two things you should worry about here: one, if there’s a trademark dispute on a name, code you’re using may suddenly be completely different code.  And similarly, if a project becomes popular, it could be handed over to a new owner without consent or any warning.  If you don’t verify the code you’re getting, you could seriously be getting anything, at any time, and not just if the developer decided to become malicious.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Shape 370"/>
          <p:cNvSpPr>
            <a:spLocks noGrp="1" noRot="1" noChangeAspect="1"/>
          </p:cNvSpPr>
          <p:nvPr>
            <p:ph type="sldImg"/>
          </p:nvPr>
        </p:nvSpPr>
        <p:spPr>
          <a:prstGeom prst="rect">
            <a:avLst/>
          </a:prstGeom>
        </p:spPr>
        <p:txBody>
          <a:bodyPr/>
          <a:lstStyle/>
          <a:p>
            <a:endParaRPr/>
          </a:p>
        </p:txBody>
      </p:sp>
      <p:sp>
        <p:nvSpPr>
          <p:cNvPr id="371" name="Shape 371"/>
          <p:cNvSpPr>
            <a:spLocks noGrp="1"/>
          </p:cNvSpPr>
          <p:nvPr>
            <p:ph type="body" sz="quarter" idx="1"/>
          </p:nvPr>
        </p:nvSpPr>
        <p:spPr>
          <a:prstGeom prst="rect">
            <a:avLst/>
          </a:prstGeom>
        </p:spPr>
        <p:txBody>
          <a:bodyPr/>
          <a:lstStyle/>
          <a:p>
            <a:r>
              <a:rPr dirty="0"/>
              <a:t>On the morning of November 26th, </a:t>
            </a:r>
            <a:r>
              <a:rPr dirty="0" err="1"/>
              <a:t>npm’s</a:t>
            </a:r>
            <a:r>
              <a:rPr dirty="0"/>
              <a:t> security team was notified of a malicious package that had made its way into event-stream, a popular </a:t>
            </a:r>
            <a:r>
              <a:rPr dirty="0" err="1"/>
              <a:t>npm</a:t>
            </a:r>
            <a:r>
              <a:rPr dirty="0"/>
              <a:t> package. After triaging the malware, </a:t>
            </a:r>
            <a:r>
              <a:rPr dirty="0" err="1"/>
              <a:t>npm</a:t>
            </a:r>
            <a:r>
              <a:rPr dirty="0"/>
              <a:t> Security responded by removing </a:t>
            </a:r>
            <a:r>
              <a:rPr dirty="0" err="1"/>
              <a:t>flatmap</a:t>
            </a:r>
            <a:r>
              <a:rPr dirty="0"/>
              <a:t>-stream and event-stream@3.3.6 from the Registry and taking ownership of the event-stream package to prevent further abuse.</a:t>
            </a:r>
          </a:p>
          <a:p>
            <a:endParaRPr dirty="0"/>
          </a:p>
          <a:p>
            <a:r>
              <a:rPr dirty="0"/>
              <a:t>Now that it has happened once do you think it can happen again</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Shape 370"/>
          <p:cNvSpPr>
            <a:spLocks noGrp="1" noRot="1" noChangeAspect="1"/>
          </p:cNvSpPr>
          <p:nvPr>
            <p:ph type="sldImg"/>
          </p:nvPr>
        </p:nvSpPr>
        <p:spPr>
          <a:prstGeom prst="rect">
            <a:avLst/>
          </a:prstGeom>
        </p:spPr>
        <p:txBody>
          <a:bodyPr/>
          <a:lstStyle/>
          <a:p>
            <a:endParaRPr/>
          </a:p>
        </p:txBody>
      </p:sp>
      <p:sp>
        <p:nvSpPr>
          <p:cNvPr id="371" name="Shape 371"/>
          <p:cNvSpPr>
            <a:spLocks noGrp="1"/>
          </p:cNvSpPr>
          <p:nvPr>
            <p:ph type="body" sz="quarter" idx="1"/>
          </p:nvPr>
        </p:nvSpPr>
        <p:spPr>
          <a:prstGeom prst="rect">
            <a:avLst/>
          </a:prstGeom>
        </p:spPr>
        <p:txBody>
          <a:bodyPr/>
          <a:lstStyle/>
          <a:p>
            <a:r>
              <a:rPr lang="en-US" sz="1200" b="0" i="0" dirty="0">
                <a:effectLst/>
                <a:latin typeface="Helvetica Neue"/>
                <a:ea typeface="Helvetica Neue"/>
                <a:cs typeface="Helvetica Neue"/>
                <a:sym typeface="Helvetica Neue"/>
              </a:rPr>
              <a:t>Despite being just two lines of code that perform a basic check, the is-promise library is one of today's most popular JavaScript </a:t>
            </a:r>
            <a:r>
              <a:rPr lang="en-US" sz="1200" b="0" i="0" dirty="0" err="1">
                <a:effectLst/>
                <a:latin typeface="Helvetica Neue"/>
                <a:ea typeface="Helvetica Neue"/>
                <a:cs typeface="Helvetica Neue"/>
                <a:sym typeface="Helvetica Neue"/>
              </a:rPr>
              <a:t>npm</a:t>
            </a:r>
            <a:r>
              <a:rPr lang="en-US" sz="1200" b="0" i="0" dirty="0">
                <a:effectLst/>
                <a:latin typeface="Helvetica Neue"/>
                <a:ea typeface="Helvetica Neue"/>
                <a:cs typeface="Helvetica Neue"/>
                <a:sym typeface="Helvetica Neue"/>
              </a:rPr>
              <a:t> packages (libraries). </a:t>
            </a:r>
            <a:r>
              <a:rPr lang="en-US" sz="1200" b="0" i="0" u="none" strike="noStrike" dirty="0">
                <a:effectLst/>
                <a:latin typeface="Helvetica Neue"/>
                <a:ea typeface="Helvetica Neue"/>
                <a:cs typeface="Helvetica Neue"/>
                <a:sym typeface="Helvetica Neue"/>
                <a:hlinkClick r:id="rId3"/>
              </a:rPr>
              <a:t>According to GitHub</a:t>
            </a:r>
            <a:r>
              <a:rPr lang="en-US" sz="1200" b="0" i="0" dirty="0">
                <a:effectLst/>
                <a:latin typeface="Helvetica Neue"/>
                <a:ea typeface="Helvetica Neue"/>
                <a:cs typeface="Helvetica Neue"/>
                <a:sym typeface="Helvetica Neue"/>
              </a:rPr>
              <a:t>, the library is part of more than 3.4 million projects and used as a dependency by 766 other JavaScript libraries.</a:t>
            </a:r>
          </a:p>
          <a:p>
            <a:r>
              <a:rPr lang="en-US" sz="1200" b="0" i="0" dirty="0">
                <a:effectLst/>
                <a:latin typeface="Helvetica Neue"/>
                <a:ea typeface="Helvetica Neue"/>
                <a:cs typeface="Helvetica Neue"/>
                <a:sym typeface="Helvetica Neue"/>
              </a:rPr>
              <a:t>Over the weekend, the is-promised library was updated to receive support to work as an </a:t>
            </a:r>
            <a:r>
              <a:rPr lang="en-US" sz="1200" b="0" i="0" u="none" strike="noStrike" dirty="0">
                <a:effectLst/>
                <a:latin typeface="Helvetica Neue"/>
                <a:ea typeface="Helvetica Neue"/>
                <a:cs typeface="Helvetica Neue"/>
                <a:sym typeface="Helvetica Neue"/>
                <a:hlinkClick r:id="rId4"/>
              </a:rPr>
              <a:t>ES module</a:t>
            </a:r>
            <a:r>
              <a:rPr lang="en-US" sz="1200" b="0" i="0" dirty="0">
                <a:effectLst/>
                <a:latin typeface="Helvetica Neue"/>
                <a:ea typeface="Helvetica Neue"/>
                <a:cs typeface="Helvetica Neue"/>
                <a:sym typeface="Helvetica Neue"/>
              </a:rPr>
              <a:t> -- the standardized module system used by the JavaScript language.</a:t>
            </a:r>
          </a:p>
          <a:p>
            <a:endParaRPr lang="en-US" sz="1200" b="0" i="0" dirty="0">
              <a:effectLst/>
              <a:latin typeface="Helvetica Neue"/>
              <a:ea typeface="Helvetica Neue"/>
              <a:cs typeface="Helvetica Neue"/>
              <a:sym typeface="Helvetica Neue"/>
            </a:endParaRPr>
          </a:p>
          <a:p>
            <a:r>
              <a:rPr lang="en-US" sz="1200" b="0" i="0" dirty="0">
                <a:effectLst/>
                <a:latin typeface="Helvetica Neue"/>
                <a:ea typeface="Helvetica Neue"/>
                <a:cs typeface="Helvetica Neue"/>
                <a:sym typeface="Helvetica Neue"/>
              </a:rPr>
              <a:t>However, the is-promise v.2.2.0 release didn't adhere to the proper ES module standards. As soon as the update was out, projects that used is-promise inside their build chain started failing due to the improper ES module support [</a:t>
            </a:r>
            <a:r>
              <a:rPr lang="en-US" sz="1200" b="0" i="0" u="none" strike="noStrike" dirty="0">
                <a:effectLst/>
                <a:latin typeface="Helvetica Neue"/>
                <a:ea typeface="Helvetica Neue"/>
                <a:cs typeface="Helvetica Neue"/>
                <a:sym typeface="Helvetica Neue"/>
                <a:hlinkClick r:id="rId5"/>
              </a:rPr>
              <a:t>1</a:t>
            </a:r>
            <a:r>
              <a:rPr lang="en-US" sz="1200" b="0" i="0" dirty="0">
                <a:effectLst/>
                <a:latin typeface="Helvetica Neue"/>
                <a:ea typeface="Helvetica Neue"/>
                <a:cs typeface="Helvetica Neue"/>
                <a:sym typeface="Helvetica Neue"/>
              </a:rPr>
              <a:t>, </a:t>
            </a:r>
            <a:r>
              <a:rPr lang="en-US" sz="1200" b="0" i="0" u="none" strike="noStrike" dirty="0">
                <a:effectLst/>
                <a:latin typeface="Helvetica Neue"/>
                <a:ea typeface="Helvetica Neue"/>
                <a:cs typeface="Helvetica Neue"/>
                <a:sym typeface="Helvetica Neue"/>
                <a:hlinkClick r:id="rId6"/>
              </a:rPr>
              <a:t>2</a:t>
            </a:r>
            <a:r>
              <a:rPr lang="en-US" sz="1200" b="0" i="0" dirty="0">
                <a:effectLst/>
                <a:latin typeface="Helvetica Neue"/>
                <a:ea typeface="Helvetica Neue"/>
                <a:cs typeface="Helvetica Neue"/>
                <a:sym typeface="Helvetica Neue"/>
              </a:rPr>
              <a:t>, </a:t>
            </a:r>
            <a:r>
              <a:rPr lang="en-US" sz="1200" b="0" i="0" u="none" strike="noStrike" dirty="0">
                <a:effectLst/>
                <a:latin typeface="Helvetica Neue"/>
                <a:ea typeface="Helvetica Neue"/>
                <a:cs typeface="Helvetica Neue"/>
                <a:sym typeface="Helvetica Neue"/>
                <a:hlinkClick r:id="rId7"/>
              </a:rPr>
              <a:t>3</a:t>
            </a:r>
            <a:r>
              <a:rPr lang="en-US" sz="1200" b="0" i="0" dirty="0">
                <a:effectLst/>
                <a:latin typeface="Helvetica Neue"/>
                <a:ea typeface="Helvetica Neue"/>
                <a:cs typeface="Helvetica Neue"/>
                <a:sym typeface="Helvetica Neue"/>
              </a:rPr>
              <a:t>, </a:t>
            </a:r>
            <a:r>
              <a:rPr lang="en-US" sz="1200" b="0" i="0" u="none" strike="noStrike" dirty="0">
                <a:effectLst/>
                <a:latin typeface="Helvetica Neue"/>
                <a:ea typeface="Helvetica Neue"/>
                <a:cs typeface="Helvetica Neue"/>
                <a:sym typeface="Helvetica Neue"/>
                <a:hlinkClick r:id="rId8"/>
              </a:rPr>
              <a:t>4</a:t>
            </a:r>
            <a:r>
              <a:rPr lang="en-US" sz="1200" b="0" i="0" dirty="0">
                <a:effectLst/>
                <a:latin typeface="Helvetica Neue"/>
                <a:ea typeface="Helvetica Neue"/>
                <a:cs typeface="Helvetica Neue"/>
                <a:sym typeface="Helvetica Neue"/>
              </a:rPr>
              <a:t>, </a:t>
            </a:r>
            <a:r>
              <a:rPr lang="en-US" sz="1200" b="0" i="0" u="none" strike="noStrike" dirty="0">
                <a:effectLst/>
                <a:latin typeface="Helvetica Neue"/>
                <a:ea typeface="Helvetica Neue"/>
                <a:cs typeface="Helvetica Neue"/>
                <a:sym typeface="Helvetica Neue"/>
                <a:hlinkClick r:id="rId9"/>
              </a:rPr>
              <a:t>5</a:t>
            </a:r>
            <a:r>
              <a:rPr lang="en-US" sz="1200" b="0" i="0" dirty="0">
                <a:effectLst/>
                <a:latin typeface="Helvetica Neue"/>
                <a:ea typeface="Helvetica Neue"/>
                <a:cs typeface="Helvetica Neue"/>
                <a:sym typeface="Helvetica Neue"/>
              </a:rPr>
              <a:t>, </a:t>
            </a:r>
            <a:r>
              <a:rPr lang="en-US" sz="1200" b="0" i="0" u="none" strike="noStrike" dirty="0">
                <a:effectLst/>
                <a:latin typeface="Helvetica Neue"/>
                <a:ea typeface="Helvetica Neue"/>
                <a:cs typeface="Helvetica Neue"/>
                <a:sym typeface="Helvetica Neue"/>
                <a:hlinkClick r:id="rId10"/>
              </a:rPr>
              <a:t>6</a:t>
            </a:r>
            <a:r>
              <a:rPr lang="en-US" sz="1200" b="0" i="0" dirty="0">
                <a:effectLst/>
                <a:latin typeface="Helvetica Neue"/>
                <a:ea typeface="Helvetica Neue"/>
                <a:cs typeface="Helvetica Neue"/>
                <a:sym typeface="Helvetica Neue"/>
              </a:rPr>
              <a:t>, </a:t>
            </a:r>
            <a:r>
              <a:rPr lang="en-US" sz="1200" b="0" i="0" u="none" strike="noStrike" dirty="0">
                <a:effectLst/>
                <a:latin typeface="Helvetica Neue"/>
                <a:ea typeface="Helvetica Neue"/>
                <a:cs typeface="Helvetica Neue"/>
                <a:sym typeface="Helvetica Neue"/>
                <a:hlinkClick r:id="rId11"/>
              </a:rPr>
              <a:t>7</a:t>
            </a:r>
            <a:r>
              <a:rPr lang="en-US" sz="1200" b="0" i="0" dirty="0">
                <a:effectLst/>
                <a:latin typeface="Helvetica Neue"/>
                <a:ea typeface="Helvetica Neue"/>
                <a:cs typeface="Helvetica Neue"/>
                <a:sym typeface="Helvetica Neue"/>
              </a:rPr>
              <a:t>, </a:t>
            </a:r>
            <a:r>
              <a:rPr lang="en-US" sz="1200" b="0" i="0" u="none" strike="noStrike" dirty="0">
                <a:effectLst/>
                <a:latin typeface="Helvetica Neue"/>
                <a:ea typeface="Helvetica Neue"/>
                <a:cs typeface="Helvetica Neue"/>
                <a:sym typeface="Helvetica Neue"/>
                <a:hlinkClick r:id="rId12"/>
              </a:rPr>
              <a:t>8</a:t>
            </a:r>
            <a:r>
              <a:rPr lang="en-US" sz="1200" b="0" i="0" dirty="0">
                <a:effectLst/>
                <a:latin typeface="Helvetica Neue"/>
                <a:ea typeface="Helvetica Neue"/>
                <a:cs typeface="Helvetica Neue"/>
                <a:sym typeface="Helvetica Neue"/>
              </a:rPr>
              <a:t>, </a:t>
            </a:r>
            <a:r>
              <a:rPr lang="en-US" sz="1200" b="0" i="0" u="none" strike="noStrike" dirty="0">
                <a:effectLst/>
                <a:latin typeface="Helvetica Neue"/>
                <a:ea typeface="Helvetica Neue"/>
                <a:cs typeface="Helvetica Neue"/>
                <a:sym typeface="Helvetica Neue"/>
                <a:hlinkClick r:id="rId13"/>
              </a:rPr>
              <a:t>9</a:t>
            </a:r>
            <a:r>
              <a:rPr lang="en-US" sz="1200" b="0" i="0" dirty="0">
                <a:effectLst/>
                <a:latin typeface="Helvetica Neue"/>
                <a:ea typeface="Helvetica Neue"/>
                <a:cs typeface="Helvetica Neue"/>
                <a:sym typeface="Helvetica Neue"/>
              </a:rPr>
              <a:t>, </a:t>
            </a:r>
            <a:r>
              <a:rPr lang="en-US" sz="1200" b="0" i="0" u="none" strike="noStrike" dirty="0">
                <a:effectLst/>
                <a:latin typeface="Helvetica Neue"/>
                <a:ea typeface="Helvetica Neue"/>
                <a:cs typeface="Helvetica Neue"/>
                <a:sym typeface="Helvetica Neue"/>
                <a:hlinkClick r:id="rId14"/>
              </a:rPr>
              <a:t>10</a:t>
            </a:r>
            <a:r>
              <a:rPr lang="en-US" sz="1200" b="0" i="0" dirty="0">
                <a:effectLst/>
                <a:latin typeface="Helvetica Neue"/>
                <a:ea typeface="Helvetica Neue"/>
                <a:cs typeface="Helvetica Neue"/>
                <a:sym typeface="Helvetica Neue"/>
              </a:rPr>
              <a:t>].</a:t>
            </a:r>
          </a:p>
          <a:p>
            <a:r>
              <a:rPr lang="en-US" sz="1200" b="0" i="0" dirty="0">
                <a:effectLst/>
                <a:latin typeface="Helvetica Neue"/>
                <a:ea typeface="Helvetica Neue"/>
                <a:cs typeface="Helvetica Neue"/>
                <a:sym typeface="Helvetica Neue"/>
              </a:rPr>
              <a:t>The effect of the error was felt immediately, and impacted from closed-source JavaScript codebases to some of the JavaScript ecosystem's biggest projects.</a:t>
            </a:r>
          </a:p>
          <a:p>
            <a:r>
              <a:rPr lang="en-US" sz="1200" b="0" i="0" dirty="0">
                <a:effectLst/>
                <a:latin typeface="Helvetica Neue"/>
                <a:ea typeface="Helvetica Neue"/>
                <a:cs typeface="Helvetica Neue"/>
                <a:sym typeface="Helvetica Neue"/>
              </a:rPr>
              <a:t>This included Facebook's Create React App (the standard template for creating React apps), Google's Angular framework, Google's Firebase-tools, Amazon's AWS Serverless CLI, </a:t>
            </a:r>
            <a:r>
              <a:rPr lang="en-US" sz="1200" b="0" i="0" dirty="0" err="1">
                <a:effectLst/>
                <a:latin typeface="Helvetica Neue"/>
                <a:ea typeface="Helvetica Neue"/>
                <a:cs typeface="Helvetica Neue"/>
                <a:sym typeface="Helvetica Neue"/>
              </a:rPr>
              <a:t>Nuxt.js</a:t>
            </a:r>
            <a:r>
              <a:rPr lang="en-US" sz="1200" b="0" i="0" dirty="0">
                <a:effectLst/>
                <a:latin typeface="Helvetica Neue"/>
                <a:ea typeface="Helvetica Neue"/>
                <a:cs typeface="Helvetica Neue"/>
                <a:sym typeface="Helvetica Neue"/>
              </a:rPr>
              <a:t>, AVA, and more.</a:t>
            </a:r>
          </a:p>
        </p:txBody>
      </p:sp>
    </p:spTree>
    <p:extLst>
      <p:ext uri="{BB962C8B-B14F-4D97-AF65-F5344CB8AC3E}">
        <p14:creationId xmlns:p14="http://schemas.microsoft.com/office/powerpoint/2010/main" val="13338474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Shape 370"/>
          <p:cNvSpPr>
            <a:spLocks noGrp="1" noRot="1" noChangeAspect="1"/>
          </p:cNvSpPr>
          <p:nvPr>
            <p:ph type="sldImg"/>
          </p:nvPr>
        </p:nvSpPr>
        <p:spPr>
          <a:prstGeom prst="rect">
            <a:avLst/>
          </a:prstGeom>
        </p:spPr>
        <p:txBody>
          <a:bodyPr/>
          <a:lstStyle/>
          <a:p>
            <a:endParaRPr/>
          </a:p>
        </p:txBody>
      </p:sp>
      <p:sp>
        <p:nvSpPr>
          <p:cNvPr id="371" name="Shape 371"/>
          <p:cNvSpPr>
            <a:spLocks noGrp="1"/>
          </p:cNvSpPr>
          <p:nvPr>
            <p:ph type="body" sz="quarter" idx="1"/>
          </p:nvPr>
        </p:nvSpPr>
        <p:spPr>
          <a:prstGeom prst="rect">
            <a:avLst/>
          </a:prstGeom>
        </p:spPr>
        <p:txBody>
          <a:bodyPr/>
          <a:lstStyle/>
          <a:p>
            <a:r>
              <a:rPr lang="en-US" sz="1200" b="0" i="0" dirty="0">
                <a:effectLst/>
                <a:latin typeface="Helvetica Neue"/>
                <a:ea typeface="Helvetica Neue"/>
                <a:cs typeface="Helvetica Neue"/>
                <a:sym typeface="Helvetica Neue"/>
              </a:rPr>
              <a:t>Users of popular open-source libraries 'colors' and 'faker' were left stunned after they saw their applications, using these libraries, printing gibberish data and breaking.</a:t>
            </a:r>
          </a:p>
          <a:p>
            <a:r>
              <a:rPr lang="en-US" sz="1200" b="0" i="0" dirty="0">
                <a:effectLst/>
                <a:latin typeface="Helvetica Neue"/>
                <a:ea typeface="Helvetica Neue"/>
                <a:cs typeface="Helvetica Neue"/>
                <a:sym typeface="Helvetica Neue"/>
              </a:rPr>
              <a:t>Some surmised if the NPM libraries had been compromised, but it turns out there's much more to the story.</a:t>
            </a:r>
          </a:p>
          <a:p>
            <a:r>
              <a:rPr lang="en-US" sz="1200" b="0" i="0" dirty="0">
                <a:effectLst/>
                <a:latin typeface="Helvetica Neue"/>
                <a:ea typeface="Helvetica Neue"/>
                <a:cs typeface="Helvetica Neue"/>
                <a:sym typeface="Helvetica Neue"/>
              </a:rPr>
              <a:t>The developer of these libraries intentionally introduced an infinite loop that bricked </a:t>
            </a:r>
            <a:r>
              <a:rPr lang="en-US" sz="1200" b="1" i="0" dirty="0">
                <a:effectLst/>
                <a:latin typeface="Helvetica Neue"/>
                <a:ea typeface="Helvetica Neue"/>
                <a:cs typeface="Helvetica Neue"/>
                <a:sym typeface="Helvetica Neue"/>
              </a:rPr>
              <a:t>thousands of projects</a:t>
            </a:r>
            <a:r>
              <a:rPr lang="en-US" sz="1200" b="0" i="0" dirty="0">
                <a:effectLst/>
                <a:latin typeface="Helvetica Neue"/>
                <a:ea typeface="Helvetica Neue"/>
                <a:cs typeface="Helvetica Neue"/>
                <a:sym typeface="Helvetica Neue"/>
              </a:rPr>
              <a:t> that depend on 'colors' and 'faker.' </a:t>
            </a:r>
          </a:p>
          <a:p>
            <a:r>
              <a:rPr lang="en-US" sz="1200" b="0" i="0" dirty="0">
                <a:effectLst/>
                <a:latin typeface="Helvetica Neue"/>
                <a:ea typeface="Helvetica Neue"/>
                <a:cs typeface="Helvetica Neue"/>
                <a:sym typeface="Helvetica Neue"/>
              </a:rPr>
              <a:t>The </a:t>
            </a:r>
            <a:r>
              <a:rPr lang="en-US" sz="1200" b="0" i="1" dirty="0">
                <a:effectLst/>
                <a:latin typeface="Helvetica Neue"/>
                <a:ea typeface="Helvetica Neue"/>
                <a:cs typeface="Helvetica Neue"/>
                <a:sym typeface="Helvetica Neue"/>
              </a:rPr>
              <a:t>colors</a:t>
            </a:r>
            <a:r>
              <a:rPr lang="en-US" sz="1200" b="0" i="0" dirty="0">
                <a:effectLst/>
                <a:latin typeface="Helvetica Neue"/>
                <a:ea typeface="Helvetica Neue"/>
                <a:cs typeface="Helvetica Neue"/>
                <a:sym typeface="Helvetica Neue"/>
              </a:rPr>
              <a:t> library receives over </a:t>
            </a:r>
            <a:r>
              <a:rPr lang="en-US" sz="1200" b="0" i="0" u="none" strike="noStrike" dirty="0">
                <a:effectLst/>
                <a:latin typeface="Helvetica Neue"/>
                <a:ea typeface="Helvetica Neue"/>
                <a:cs typeface="Helvetica Neue"/>
                <a:sym typeface="Helvetica Neue"/>
                <a:hlinkClick r:id="rId3"/>
              </a:rPr>
              <a:t>20 million weekly downloads</a:t>
            </a:r>
            <a:r>
              <a:rPr lang="en-US" sz="1200" b="0" i="0" dirty="0">
                <a:effectLst/>
                <a:latin typeface="Helvetica Neue"/>
                <a:ea typeface="Helvetica Neue"/>
                <a:cs typeface="Helvetica Neue"/>
                <a:sym typeface="Helvetica Neue"/>
              </a:rPr>
              <a:t> on </a:t>
            </a:r>
            <a:r>
              <a:rPr lang="en-US" sz="1200" b="0" i="0" dirty="0" err="1">
                <a:effectLst/>
                <a:latin typeface="Helvetica Neue"/>
                <a:ea typeface="Helvetica Neue"/>
                <a:cs typeface="Helvetica Neue"/>
                <a:sym typeface="Helvetica Neue"/>
              </a:rPr>
              <a:t>npm</a:t>
            </a:r>
            <a:r>
              <a:rPr lang="en-US" sz="1200" b="0" i="0" dirty="0">
                <a:effectLst/>
                <a:latin typeface="Helvetica Neue"/>
                <a:ea typeface="Helvetica Neue"/>
                <a:cs typeface="Helvetica Neue"/>
                <a:sym typeface="Helvetica Neue"/>
              </a:rPr>
              <a:t> alone and has almost 19,000 projects relying on it. Whereas, </a:t>
            </a:r>
            <a:r>
              <a:rPr lang="en-US" sz="1200" b="0" i="1" u="none" strike="noStrike" dirty="0">
                <a:effectLst/>
                <a:latin typeface="Helvetica Neue"/>
                <a:ea typeface="Helvetica Neue"/>
                <a:cs typeface="Helvetica Neue"/>
                <a:sym typeface="Helvetica Neue"/>
                <a:hlinkClick r:id="rId4"/>
              </a:rPr>
              <a:t>faker</a:t>
            </a:r>
            <a:r>
              <a:rPr lang="en-US" sz="1200" b="0" i="0" dirty="0">
                <a:effectLst/>
                <a:latin typeface="Helvetica Neue"/>
                <a:ea typeface="Helvetica Neue"/>
                <a:cs typeface="Helvetica Neue"/>
                <a:sym typeface="Helvetica Neue"/>
              </a:rPr>
              <a:t> receives over 2.8 million weekly downloads on </a:t>
            </a:r>
            <a:r>
              <a:rPr lang="en-US" sz="1200" b="0" i="0" dirty="0" err="1">
                <a:effectLst/>
                <a:latin typeface="Helvetica Neue"/>
                <a:ea typeface="Helvetica Neue"/>
                <a:cs typeface="Helvetica Neue"/>
                <a:sym typeface="Helvetica Neue"/>
              </a:rPr>
              <a:t>npm</a:t>
            </a:r>
            <a:r>
              <a:rPr lang="en-US" sz="1200" b="0" i="0" dirty="0">
                <a:effectLst/>
                <a:latin typeface="Helvetica Neue"/>
                <a:ea typeface="Helvetica Neue"/>
                <a:cs typeface="Helvetica Neue"/>
                <a:sym typeface="Helvetica Neue"/>
              </a:rPr>
              <a:t>, and has over 2,500 dependents.</a:t>
            </a:r>
          </a:p>
          <a:p>
            <a:endParaRPr lang="en-US" sz="1200" b="0" i="0" dirty="0">
              <a:effectLst/>
              <a:latin typeface="Helvetica Neue"/>
              <a:ea typeface="Helvetica Neue"/>
              <a:cs typeface="Helvetica Neue"/>
              <a:sym typeface="Helvetica Neue"/>
            </a:endParaRPr>
          </a:p>
          <a:p>
            <a:r>
              <a:rPr lang="en-US" sz="1200" b="0" i="0" dirty="0">
                <a:effectLst/>
                <a:latin typeface="Helvetica Neue"/>
                <a:ea typeface="Helvetica Neue"/>
                <a:cs typeface="Helvetica Neue"/>
                <a:sym typeface="Helvetica Neue"/>
              </a:rPr>
              <a:t>"Apparently the author of '</a:t>
            </a:r>
            <a:r>
              <a:rPr lang="en-US" sz="1200" b="0" i="0" dirty="0" err="1">
                <a:effectLst/>
                <a:latin typeface="Helvetica Neue"/>
                <a:ea typeface="Helvetica Neue"/>
                <a:cs typeface="Helvetica Neue"/>
                <a:sym typeface="Helvetica Neue"/>
              </a:rPr>
              <a:t>colors.js</a:t>
            </a:r>
            <a:r>
              <a:rPr lang="en-US" sz="1200" b="0" i="0" dirty="0">
                <a:effectLst/>
                <a:latin typeface="Helvetica Neue"/>
                <a:ea typeface="Helvetica Neue"/>
                <a:cs typeface="Helvetica Neue"/>
                <a:sym typeface="Helvetica Neue"/>
              </a:rPr>
              <a:t>' is angry for not being </a:t>
            </a:r>
            <a:r>
              <a:rPr lang="en-US" sz="1200" b="0" i="0" dirty="0" err="1">
                <a:effectLst/>
                <a:latin typeface="Helvetica Neue"/>
                <a:ea typeface="Helvetica Neue"/>
                <a:cs typeface="Helvetica Neue"/>
                <a:sym typeface="Helvetica Neue"/>
              </a:rPr>
              <a:t>payed</a:t>
            </a:r>
            <a:r>
              <a:rPr lang="en-US" sz="1200" b="0" i="0" dirty="0">
                <a:effectLst/>
                <a:latin typeface="Helvetica Neue"/>
                <a:ea typeface="Helvetica Neue"/>
                <a:cs typeface="Helvetica Neue"/>
                <a:sym typeface="Helvetica Neue"/>
              </a:rPr>
              <a:t> [sic]... So he decided to print the American flag each time his library is loaded... WTF," </a:t>
            </a:r>
            <a:r>
              <a:rPr lang="en-US" sz="1200" b="0" i="0" u="none" strike="noStrike" dirty="0">
                <a:effectLst/>
                <a:latin typeface="Helvetica Neue"/>
                <a:ea typeface="Helvetica Neue"/>
                <a:cs typeface="Helvetica Neue"/>
                <a:sym typeface="Helvetica Neue"/>
                <a:hlinkClick r:id="rId5"/>
              </a:rPr>
              <a:t>tweeted</a:t>
            </a:r>
            <a:r>
              <a:rPr lang="en-US" sz="1200" b="0" i="0" dirty="0">
                <a:effectLst/>
                <a:latin typeface="Helvetica Neue"/>
                <a:ea typeface="Helvetica Neue"/>
                <a:cs typeface="Helvetica Neue"/>
                <a:sym typeface="Helvetica Neue"/>
              </a:rPr>
              <a:t> one user. </a:t>
            </a:r>
          </a:p>
          <a:p>
            <a:r>
              <a:rPr lang="en-US" sz="1200" b="0" i="0" dirty="0">
                <a:effectLst/>
                <a:latin typeface="Helvetica Neue"/>
                <a:ea typeface="Helvetica Neue"/>
                <a:cs typeface="Helvetica Neue"/>
                <a:sym typeface="Helvetica Neue"/>
              </a:rPr>
              <a:t>Some </a:t>
            </a:r>
            <a:r>
              <a:rPr lang="en-US" sz="1200" b="0" i="0" u="none" strike="noStrike" dirty="0">
                <a:effectLst/>
                <a:latin typeface="Helvetica Neue"/>
                <a:ea typeface="Helvetica Neue"/>
                <a:cs typeface="Helvetica Neue"/>
                <a:sym typeface="Helvetica Neue"/>
                <a:hlinkClick r:id="rId6"/>
              </a:rPr>
              <a:t>dubbed</a:t>
            </a:r>
            <a:r>
              <a:rPr lang="en-US" sz="1200" b="0" i="0" dirty="0">
                <a:effectLst/>
                <a:latin typeface="Helvetica Neue"/>
                <a:ea typeface="Helvetica Neue"/>
                <a:cs typeface="Helvetica Neue"/>
                <a:sym typeface="Helvetica Neue"/>
              </a:rPr>
              <a:t> this an instance of "yet another OSS developer going rogue," whereas InfoSec expert </a:t>
            </a:r>
            <a:r>
              <a:rPr lang="en-US" sz="1200" b="0" i="1" dirty="0" err="1">
                <a:effectLst/>
                <a:latin typeface="Helvetica Neue"/>
                <a:ea typeface="Helvetica Neue"/>
                <a:cs typeface="Helvetica Neue"/>
                <a:sym typeface="Helvetica Neue"/>
              </a:rPr>
              <a:t>VessOnSecurity</a:t>
            </a:r>
            <a:r>
              <a:rPr lang="en-US" sz="1200" b="0" i="0" dirty="0">
                <a:effectLst/>
                <a:latin typeface="Helvetica Neue"/>
                <a:ea typeface="Helvetica Neue"/>
                <a:cs typeface="Helvetica Neue"/>
                <a:sym typeface="Helvetica Neue"/>
              </a:rPr>
              <a:t> called the action "</a:t>
            </a:r>
            <a:r>
              <a:rPr lang="en-US" sz="1200" b="0" i="0" u="none" strike="noStrike" dirty="0">
                <a:effectLst/>
                <a:latin typeface="Helvetica Neue"/>
                <a:ea typeface="Helvetica Neue"/>
                <a:cs typeface="Helvetica Neue"/>
                <a:sym typeface="Helvetica Neue"/>
                <a:hlinkClick r:id="rId7"/>
              </a:rPr>
              <a:t>irresponsible</a:t>
            </a:r>
            <a:r>
              <a:rPr lang="en-US" sz="1200" b="0" i="0" dirty="0">
                <a:effectLst/>
                <a:latin typeface="Helvetica Neue"/>
                <a:ea typeface="Helvetica Neue"/>
                <a:cs typeface="Helvetica Neue"/>
                <a:sym typeface="Helvetica Neue"/>
              </a:rPr>
              <a:t>," stating:</a:t>
            </a:r>
          </a:p>
          <a:p>
            <a:r>
              <a:rPr lang="en-US" sz="1200" b="0" i="0" dirty="0">
                <a:effectLst/>
                <a:latin typeface="Helvetica Neue"/>
                <a:ea typeface="Helvetica Neue"/>
                <a:cs typeface="Helvetica Neue"/>
                <a:sym typeface="Helvetica Neue"/>
              </a:rPr>
              <a:t>"If you have problems with business using your free code for free, don't publish free code. By sabotaging your own widely used stuff, you hurt not only big business but anyone using it. This trains people not to update, 'coz stuff might break."</a:t>
            </a:r>
          </a:p>
          <a:p>
            <a:endParaRPr lang="en-US" sz="1200" b="0" i="0" dirty="0">
              <a:effectLst/>
              <a:latin typeface="Helvetica Neue"/>
              <a:ea typeface="Helvetica Neue"/>
              <a:cs typeface="Helvetica Neue"/>
              <a:sym typeface="Helvetica Neue"/>
            </a:endParaRPr>
          </a:p>
          <a:p>
            <a:br>
              <a:rPr lang="en-US" dirty="0"/>
            </a:br>
            <a:endParaRPr lang="en-US" sz="1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510604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Shape 182"/>
          <p:cNvSpPr>
            <a:spLocks noGrp="1" noRot="1" noChangeAspect="1"/>
          </p:cNvSpPr>
          <p:nvPr>
            <p:ph type="sldImg"/>
          </p:nvPr>
        </p:nvSpPr>
        <p:spPr>
          <a:prstGeom prst="rect">
            <a:avLst/>
          </a:prstGeom>
        </p:spPr>
        <p:txBody>
          <a:bodyPr/>
          <a:lstStyle/>
          <a:p>
            <a:endParaRPr/>
          </a:p>
        </p:txBody>
      </p:sp>
      <p:sp>
        <p:nvSpPr>
          <p:cNvPr id="183" name="Shape 183"/>
          <p:cNvSpPr>
            <a:spLocks noGrp="1"/>
          </p:cNvSpPr>
          <p:nvPr>
            <p:ph type="body" sz="quarter" idx="1"/>
          </p:nvPr>
        </p:nvSpPr>
        <p:spPr>
          <a:prstGeom prst="rect">
            <a:avLst/>
          </a:prstGeom>
        </p:spPr>
        <p:txBody>
          <a:bodyPr/>
          <a:lstStyle/>
          <a:p>
            <a:r>
              <a:rPr dirty="0"/>
              <a:t>I originally was a Security Champion in Intel's Open Source Technology Center (OTC). This was a full time job and when the Security Development Lifecycle was expanded to cover all software at Intel, well let's say it was a nightmare. No one truly understood how much open source software was being used but our small team understood all to well. I moved to the Corporate team responsible for governance, training and SDL. This is important because in order to work across Business Units you need to have management backing.</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208126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Shape 377"/>
          <p:cNvSpPr>
            <a:spLocks noGrp="1" noRot="1" noChangeAspect="1"/>
          </p:cNvSpPr>
          <p:nvPr>
            <p:ph type="sldImg"/>
          </p:nvPr>
        </p:nvSpPr>
        <p:spPr>
          <a:prstGeom prst="rect">
            <a:avLst/>
          </a:prstGeom>
        </p:spPr>
        <p:txBody>
          <a:bodyPr/>
          <a:lstStyle/>
          <a:p>
            <a:endParaRPr/>
          </a:p>
        </p:txBody>
      </p:sp>
      <p:sp>
        <p:nvSpPr>
          <p:cNvPr id="378" name="Shape 378"/>
          <p:cNvSpPr>
            <a:spLocks noGrp="1"/>
          </p:cNvSpPr>
          <p:nvPr>
            <p:ph type="body" sz="quarter" idx="1"/>
          </p:nvPr>
        </p:nvSpPr>
        <p:spPr>
          <a:prstGeom prst="rect">
            <a:avLst/>
          </a:prstGeom>
        </p:spPr>
        <p:txBody>
          <a:bodyPr/>
          <a:lstStyle/>
          <a:p>
            <a:r>
              <a:t>An ideal procedure should involve a way to keep the vulnerability secret until a fix is found. Typical good solutions: send email to a special security mailing list.  Bug tracker with special “security” flag. If there’s no way to report security issues specifically, assume they have not thought about it (and this is a bad sign).</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Shape 399"/>
          <p:cNvSpPr>
            <a:spLocks noGrp="1" noRot="1" noChangeAspect="1"/>
          </p:cNvSpPr>
          <p:nvPr>
            <p:ph type="sldImg"/>
          </p:nvPr>
        </p:nvSpPr>
        <p:spPr>
          <a:prstGeom prst="rect">
            <a:avLst/>
          </a:prstGeom>
        </p:spPr>
        <p:txBody>
          <a:bodyPr/>
          <a:lstStyle/>
          <a:p>
            <a:endParaRPr/>
          </a:p>
        </p:txBody>
      </p:sp>
      <p:sp>
        <p:nvSpPr>
          <p:cNvPr id="400" name="Shape 400"/>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Shape 399"/>
          <p:cNvSpPr>
            <a:spLocks noGrp="1" noRot="1" noChangeAspect="1"/>
          </p:cNvSpPr>
          <p:nvPr>
            <p:ph type="sldImg"/>
          </p:nvPr>
        </p:nvSpPr>
        <p:spPr>
          <a:prstGeom prst="rect">
            <a:avLst/>
          </a:prstGeom>
        </p:spPr>
        <p:txBody>
          <a:bodyPr/>
          <a:lstStyle/>
          <a:p>
            <a:endParaRPr/>
          </a:p>
        </p:txBody>
      </p:sp>
      <p:sp>
        <p:nvSpPr>
          <p:cNvPr id="400" name="Shape 400"/>
          <p:cNvSpPr>
            <a:spLocks noGrp="1"/>
          </p:cNvSpPr>
          <p:nvPr>
            <p:ph type="body" sz="quarter" idx="1"/>
          </p:nvPr>
        </p:nvSpPr>
        <p:spPr>
          <a:prstGeom prst="rect">
            <a:avLst/>
          </a:prstGeom>
        </p:spPr>
        <p:txBody>
          <a:bodyPr/>
          <a:lstStyle/>
          <a:p>
            <a:r>
              <a:t>Just because there are no known vulnerabilities does not mean that it is safe to use. In fact it means quite the opposite. You should probably scrutinize it even more because it more than likely means no one is really looking at it. It does not matter how well looked at it will have vulnerabilities and you need to be prepared to remediate them.</a:t>
            </a:r>
          </a:p>
        </p:txBody>
      </p:sp>
    </p:spTree>
    <p:extLst>
      <p:ext uri="{BB962C8B-B14F-4D97-AF65-F5344CB8AC3E}">
        <p14:creationId xmlns:p14="http://schemas.microsoft.com/office/powerpoint/2010/main" val="30488525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Shape 383"/>
          <p:cNvSpPr>
            <a:spLocks noGrp="1" noRot="1" noChangeAspect="1"/>
          </p:cNvSpPr>
          <p:nvPr>
            <p:ph type="sldImg"/>
          </p:nvPr>
        </p:nvSpPr>
        <p:spPr>
          <a:prstGeom prst="rect">
            <a:avLst/>
          </a:prstGeom>
        </p:spPr>
        <p:txBody>
          <a:bodyPr/>
          <a:lstStyle/>
          <a:p>
            <a:endParaRPr/>
          </a:p>
        </p:txBody>
      </p:sp>
      <p:sp>
        <p:nvSpPr>
          <p:cNvPr id="384" name="Shape 384"/>
          <p:cNvSpPr>
            <a:spLocks noGrp="1"/>
          </p:cNvSpPr>
          <p:nvPr>
            <p:ph type="body" sz="quarter" idx="1"/>
          </p:nvPr>
        </p:nvSpPr>
        <p:spPr>
          <a:prstGeom prst="rect">
            <a:avLst/>
          </a:prstGeom>
        </p:spPr>
        <p:txBody>
          <a:bodyPr/>
          <a:lstStyle/>
          <a:p>
            <a:r>
              <a:rPr lang="en-US" dirty="0"/>
              <a:t>O</a:t>
            </a:r>
            <a:r>
              <a:rPr dirty="0"/>
              <a:t>ne of the best examples is Apache.  They have a very clear vulnerability process that we know from experience that they follow, and it applies to all the active projects under the Apache banner.</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Shape 389"/>
          <p:cNvSpPr>
            <a:spLocks noGrp="1" noRot="1" noChangeAspect="1"/>
          </p:cNvSpPr>
          <p:nvPr>
            <p:ph type="sldImg"/>
          </p:nvPr>
        </p:nvSpPr>
        <p:spPr>
          <a:prstGeom prst="rect">
            <a:avLst/>
          </a:prstGeom>
        </p:spPr>
        <p:txBody>
          <a:bodyPr/>
          <a:lstStyle/>
          <a:p>
            <a:endParaRPr/>
          </a:p>
        </p:txBody>
      </p:sp>
      <p:sp>
        <p:nvSpPr>
          <p:cNvPr id="390" name="Shape 390"/>
          <p:cNvSpPr>
            <a:spLocks noGrp="1"/>
          </p:cNvSpPr>
          <p:nvPr>
            <p:ph type="body" sz="quarter" idx="1"/>
          </p:nvPr>
        </p:nvSpPr>
        <p:spPr>
          <a:prstGeom prst="rect">
            <a:avLst/>
          </a:prstGeom>
        </p:spPr>
        <p:txBody>
          <a:bodyPr/>
          <a:lstStyle/>
          <a:p>
            <a:r>
              <a:t>They even go one step further to let people know what to expect when they report a bug, so you can tell if they’re handling things by their process pretty easily.</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Shape 394"/>
          <p:cNvSpPr>
            <a:spLocks noGrp="1" noRot="1" noChangeAspect="1"/>
          </p:cNvSpPr>
          <p:nvPr>
            <p:ph type="sldImg"/>
          </p:nvPr>
        </p:nvSpPr>
        <p:spPr>
          <a:prstGeom prst="rect">
            <a:avLst/>
          </a:prstGeom>
        </p:spPr>
        <p:txBody>
          <a:bodyPr/>
          <a:lstStyle/>
          <a:p>
            <a:endParaRPr/>
          </a:p>
        </p:txBody>
      </p:sp>
      <p:sp>
        <p:nvSpPr>
          <p:cNvPr id="395" name="Shape 395"/>
          <p:cNvSpPr>
            <a:spLocks noGrp="1"/>
          </p:cNvSpPr>
          <p:nvPr>
            <p:ph type="body" sz="quarter" idx="1"/>
          </p:nvPr>
        </p:nvSpPr>
        <p:spPr>
          <a:prstGeom prst="rect">
            <a:avLst/>
          </a:prstGeom>
        </p:spPr>
        <p:txBody>
          <a:bodyPr/>
          <a:lstStyle/>
          <a:p>
            <a:r>
              <a:t>Unfixed security bugs will come back to haunt you someday sometime. Better to know up front and choose something totally different.</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Shape 412"/>
          <p:cNvSpPr>
            <a:spLocks noGrp="1" noRot="1" noChangeAspect="1"/>
          </p:cNvSpPr>
          <p:nvPr>
            <p:ph type="sldImg"/>
          </p:nvPr>
        </p:nvSpPr>
        <p:spPr>
          <a:prstGeom prst="rect">
            <a:avLst/>
          </a:prstGeom>
        </p:spPr>
        <p:txBody>
          <a:bodyPr/>
          <a:lstStyle/>
          <a:p>
            <a:endParaRPr/>
          </a:p>
        </p:txBody>
      </p:sp>
      <p:sp>
        <p:nvSpPr>
          <p:cNvPr id="413" name="Shape 413"/>
          <p:cNvSpPr>
            <a:spLocks noGrp="1"/>
          </p:cNvSpPr>
          <p:nvPr>
            <p:ph type="body" sz="quarter" idx="1"/>
          </p:nvPr>
        </p:nvSpPr>
        <p:spPr>
          <a:prstGeom prst="rect">
            <a:avLst/>
          </a:prstGeom>
        </p:spPr>
        <p:txBody>
          <a:bodyPr/>
          <a:lstStyle/>
          <a:p>
            <a:r>
              <a:rPr lang="en-US" dirty="0"/>
              <a:t>Severity distribution over time.</a:t>
            </a:r>
            <a:endParaRPr dirty="0"/>
          </a:p>
          <a:p>
            <a:endParaRPr lang="en-US" dirty="0"/>
          </a:p>
          <a:p>
            <a:r>
              <a:rPr lang="en-US" dirty="0">
                <a:hlinkClick r:id="rId3"/>
              </a:rPr>
              <a:t>https://nvd.nist.gov/general/visualizations/vulnerability-visualizations/cvss-severity-distribution-over-time</a:t>
            </a:r>
            <a:endParaRPr lang="en-US" dirty="0"/>
          </a:p>
          <a:p>
            <a:endParaRPr dirty="0"/>
          </a:p>
          <a:p>
            <a:r>
              <a:rPr u="sng" dirty="0">
                <a:solidFill>
                  <a:schemeClr val="accent1"/>
                </a:solidFill>
                <a:hlinkClick r:id="rId4"/>
              </a:rPr>
              <a:t>https://www.cvedetails.com/browse-by-date.php</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Shape 406"/>
          <p:cNvSpPr>
            <a:spLocks noGrp="1" noRot="1" noChangeAspect="1"/>
          </p:cNvSpPr>
          <p:nvPr>
            <p:ph type="sldImg"/>
          </p:nvPr>
        </p:nvSpPr>
        <p:spPr>
          <a:prstGeom prst="rect">
            <a:avLst/>
          </a:prstGeom>
        </p:spPr>
        <p:txBody>
          <a:bodyPr/>
          <a:lstStyle/>
          <a:p>
            <a:endParaRPr/>
          </a:p>
        </p:txBody>
      </p:sp>
      <p:sp>
        <p:nvSpPr>
          <p:cNvPr id="407" name="Shape 407"/>
          <p:cNvSpPr>
            <a:spLocks noGrp="1"/>
          </p:cNvSpPr>
          <p:nvPr>
            <p:ph type="body" sz="quarter" idx="1"/>
          </p:nvPr>
        </p:nvSpPr>
        <p:spPr>
          <a:prstGeom prst="rect">
            <a:avLst/>
          </a:prstGeom>
        </p:spPr>
        <p:txBody>
          <a:bodyPr/>
          <a:lstStyle/>
          <a:p>
            <a:r>
              <a:rPr dirty="0"/>
              <a:t>At the time of slide creation 1</a:t>
            </a:r>
            <a:r>
              <a:rPr lang="en-US" dirty="0"/>
              <a:t>787</a:t>
            </a:r>
            <a:r>
              <a:rPr dirty="0"/>
              <a:t> vulnerabilities just for the month</a:t>
            </a:r>
            <a:r>
              <a:rPr lang="en-US" dirty="0"/>
              <a:t> March 2020 compared to 1186</a:t>
            </a:r>
            <a:r>
              <a:rPr dirty="0"/>
              <a:t> March 2019.  </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Shape 419"/>
          <p:cNvSpPr>
            <a:spLocks noGrp="1" noRot="1" noChangeAspect="1"/>
          </p:cNvSpPr>
          <p:nvPr>
            <p:ph type="sldImg"/>
          </p:nvPr>
        </p:nvSpPr>
        <p:spPr>
          <a:prstGeom prst="rect">
            <a:avLst/>
          </a:prstGeom>
        </p:spPr>
        <p:txBody>
          <a:bodyPr/>
          <a:lstStyle/>
          <a:p>
            <a:endParaRPr/>
          </a:p>
        </p:txBody>
      </p:sp>
      <p:sp>
        <p:nvSpPr>
          <p:cNvPr id="420" name="Shape 420"/>
          <p:cNvSpPr>
            <a:spLocks noGrp="1"/>
          </p:cNvSpPr>
          <p:nvPr>
            <p:ph type="body" sz="quarter" idx="1"/>
          </p:nvPr>
        </p:nvSpPr>
        <p:spPr>
          <a:prstGeom prst="rect">
            <a:avLst/>
          </a:prstGeom>
        </p:spPr>
        <p:txBody>
          <a:bodyPr/>
          <a:lstStyle/>
          <a:p>
            <a:r>
              <a:t>And one last one to note is that good security reporting doesn’t actually guarantee good action.  You’re probably not going to know which companies and groups have good reputations, and that’s why you rely on the expertise of the open source group at Intel, but I want you to be aware that this is an issue that could come up.</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noRot="1" noChangeAspect="1"/>
          </p:cNvSpPr>
          <p:nvPr>
            <p:ph type="sldImg"/>
          </p:nvPr>
        </p:nvSpPr>
        <p:spPr>
          <a:prstGeom prst="rect">
            <a:avLst/>
          </a:prstGeom>
        </p:spPr>
        <p:txBody>
          <a:bodyPr/>
          <a:lstStyle/>
          <a:p>
            <a:endParaRPr/>
          </a:p>
        </p:txBody>
      </p:sp>
      <p:sp>
        <p:nvSpPr>
          <p:cNvPr id="187" name="Shape 187"/>
          <p:cNvSpPr>
            <a:spLocks noGrp="1"/>
          </p:cNvSpPr>
          <p:nvPr>
            <p:ph type="body" sz="quarter" idx="1"/>
          </p:nvPr>
        </p:nvSpPr>
        <p:spPr>
          <a:prstGeom prst="rect">
            <a:avLst/>
          </a:prstGeom>
        </p:spPr>
        <p:txBody>
          <a:bodyPr/>
          <a:lstStyle/>
          <a:p>
            <a:r>
              <a:t>I am leaving these original notes from one of my co-workers in because they are exactly what I was stating in the previous slide notes.</a:t>
            </a:r>
          </a:p>
          <a:p>
            <a:endParaRPr/>
          </a:p>
          <a:p>
            <a:r>
              <a:t>"So, let’s be honest, I thought the team at SeCoE that made this policy change was making a mistake.  I mean, this was better than doing full SDL on every single bit of code you used, but surely our engineers were good enough at determining what packages were good and which were terrible?   Turns out, no, we’re not."</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30310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Shape 424"/>
          <p:cNvSpPr>
            <a:spLocks noGrp="1" noRot="1" noChangeAspect="1"/>
          </p:cNvSpPr>
          <p:nvPr>
            <p:ph type="sldImg"/>
          </p:nvPr>
        </p:nvSpPr>
        <p:spPr>
          <a:prstGeom prst="rect">
            <a:avLst/>
          </a:prstGeom>
        </p:spPr>
        <p:txBody>
          <a:bodyPr/>
          <a:lstStyle/>
          <a:p>
            <a:endParaRPr/>
          </a:p>
        </p:txBody>
      </p:sp>
      <p:sp>
        <p:nvSpPr>
          <p:cNvPr id="425" name="Shape 425"/>
          <p:cNvSpPr>
            <a:spLocks noGrp="1"/>
          </p:cNvSpPr>
          <p:nvPr>
            <p:ph type="body" sz="quarter" idx="1"/>
          </p:nvPr>
        </p:nvSpPr>
        <p:spPr>
          <a:prstGeom prst="rect">
            <a:avLst/>
          </a:prstGeom>
        </p:spPr>
        <p:txBody>
          <a:bodyPr/>
          <a:lstStyle/>
          <a:p>
            <a:r>
              <a:t>Here’s one that’s come up recently.  You probably can’t read this on the screen, but this is a closed bug reported by one of our security team members, Bill Roberts. It is just an innocuous little leakage of kernel space address. </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Shape 432"/>
          <p:cNvSpPr>
            <a:spLocks noGrp="1" noRot="1" noChangeAspect="1"/>
          </p:cNvSpPr>
          <p:nvPr>
            <p:ph type="sldImg"/>
          </p:nvPr>
        </p:nvSpPr>
        <p:spPr>
          <a:prstGeom prst="rect">
            <a:avLst/>
          </a:prstGeom>
        </p:spPr>
        <p:txBody>
          <a:bodyPr/>
          <a:lstStyle/>
          <a:p>
            <a:endParaRPr/>
          </a:p>
        </p:txBody>
      </p:sp>
      <p:sp>
        <p:nvSpPr>
          <p:cNvPr id="433" name="Shape 433"/>
          <p:cNvSpPr>
            <a:spLocks noGrp="1"/>
          </p:cNvSpPr>
          <p:nvPr>
            <p:ph type="body" sz="quarter" idx="1"/>
          </p:nvPr>
        </p:nvSpPr>
        <p:spPr>
          <a:prstGeom prst="rect">
            <a:avLst/>
          </a:prstGeom>
        </p:spPr>
        <p:txBody>
          <a:bodyPr/>
          <a:lstStyle/>
          <a:p>
            <a:r>
              <a:rPr dirty="0"/>
              <a:t>Zooming in so you can see it, you can see that the person who triaged this bug said it wasn’t an issue.  But thanks to the work of our intern, John Anderson, who provided additional information and a proof of concept, they’ve now acknowledged this as a real issue and </a:t>
            </a:r>
            <a:r>
              <a:rPr lang="en-US" dirty="0"/>
              <a:t>they</a:t>
            </a:r>
            <a:r>
              <a:rPr dirty="0"/>
              <a:t> issu</a:t>
            </a:r>
            <a:r>
              <a:rPr lang="en-US" dirty="0"/>
              <a:t>ed</a:t>
            </a:r>
            <a:r>
              <a:rPr dirty="0"/>
              <a:t> a public vulnerability number for it and getting it fixed.  But if he hadn’t persisted, this security issue </a:t>
            </a:r>
            <a:r>
              <a:rPr lang="en-US" dirty="0"/>
              <a:t>could</a:t>
            </a:r>
            <a:r>
              <a:rPr dirty="0"/>
              <a:t> have still been an issue in </a:t>
            </a:r>
            <a:r>
              <a:rPr dirty="0" err="1"/>
              <a:t>virtualbox</a:t>
            </a:r>
            <a:r>
              <a:rPr dirty="0"/>
              <a:t> indefinitely! </a:t>
            </a:r>
          </a:p>
          <a:p>
            <a:endParaRPr dirty="0"/>
          </a:p>
          <a:p>
            <a:r>
              <a:rPr dirty="0"/>
              <a:t>NOTE: There is always someone willing to spend the time to create an exploit. Whether for money or fame someone somewhere will do it just because it is there.</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Shape 436"/>
          <p:cNvSpPr>
            <a:spLocks noGrp="1" noRot="1" noChangeAspect="1"/>
          </p:cNvSpPr>
          <p:nvPr>
            <p:ph type="sldImg"/>
          </p:nvPr>
        </p:nvSpPr>
        <p:spPr>
          <a:prstGeom prst="rect">
            <a:avLst/>
          </a:prstGeom>
        </p:spPr>
        <p:txBody>
          <a:bodyPr/>
          <a:lstStyle/>
          <a:p>
            <a:endParaRPr/>
          </a:p>
        </p:txBody>
      </p:sp>
      <p:sp>
        <p:nvSpPr>
          <p:cNvPr id="437" name="Shape 437"/>
          <p:cNvSpPr>
            <a:spLocks noGrp="1"/>
          </p:cNvSpPr>
          <p:nvPr>
            <p:ph type="body" sz="quarter" idx="1"/>
          </p:nvPr>
        </p:nvSpPr>
        <p:spPr>
          <a:prstGeom prst="rect">
            <a:avLst/>
          </a:prstGeom>
        </p:spPr>
        <p:txBody>
          <a:bodyPr/>
          <a:lstStyle/>
          <a:p>
            <a:r>
              <a:t>Another thing you can do if you’re just not sure about a project is to take a look at the test suite.</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Shape 441"/>
          <p:cNvSpPr>
            <a:spLocks noGrp="1" noRot="1" noChangeAspect="1"/>
          </p:cNvSpPr>
          <p:nvPr>
            <p:ph type="sldImg"/>
          </p:nvPr>
        </p:nvSpPr>
        <p:spPr>
          <a:prstGeom prst="rect">
            <a:avLst/>
          </a:prstGeom>
        </p:spPr>
        <p:txBody>
          <a:bodyPr/>
          <a:lstStyle/>
          <a:p>
            <a:endParaRPr/>
          </a:p>
        </p:txBody>
      </p:sp>
      <p:sp>
        <p:nvSpPr>
          <p:cNvPr id="442" name="Shape 442"/>
          <p:cNvSpPr>
            <a:spLocks noGrp="1"/>
          </p:cNvSpPr>
          <p:nvPr>
            <p:ph type="body" sz="quarter" idx="1"/>
          </p:nvPr>
        </p:nvSpPr>
        <p:spPr>
          <a:prstGeom prst="rect">
            <a:avLst/>
          </a:prstGeom>
        </p:spPr>
        <p:txBody>
          <a:bodyPr/>
          <a:lstStyle/>
          <a:p>
            <a:r>
              <a:t>So what do good and bad test suites look like?  I was going to show some examples, but it got unreadable pretty quickly, so let’s just talk qualities. [Speaker will summarize from slide]</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Shape 446"/>
          <p:cNvSpPr>
            <a:spLocks noGrp="1" noRot="1" noChangeAspect="1"/>
          </p:cNvSpPr>
          <p:nvPr>
            <p:ph type="sldImg"/>
          </p:nvPr>
        </p:nvSpPr>
        <p:spPr>
          <a:prstGeom prst="rect">
            <a:avLst/>
          </a:prstGeom>
        </p:spPr>
        <p:txBody>
          <a:bodyPr/>
          <a:lstStyle/>
          <a:p>
            <a:endParaRPr/>
          </a:p>
        </p:txBody>
      </p:sp>
      <p:sp>
        <p:nvSpPr>
          <p:cNvPr id="447" name="Shape 447"/>
          <p:cNvSpPr>
            <a:spLocks noGrp="1"/>
          </p:cNvSpPr>
          <p:nvPr>
            <p:ph type="body" sz="quarter" idx="1"/>
          </p:nvPr>
        </p:nvSpPr>
        <p:spPr>
          <a:prstGeom prst="rect">
            <a:avLst/>
          </a:prstGeom>
        </p:spPr>
        <p:txBody>
          <a:bodyPr/>
          <a:lstStyle/>
          <a:p>
            <a:r>
              <a:rPr dirty="0"/>
              <a:t>As before, here’s some key questions for folk who aren’t sure what a “good” test suite looks like.  We’re looking for a good variety of tests covering good and bad behavior, and test suites are really important for things that parse user input.</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Shape 450"/>
          <p:cNvSpPr>
            <a:spLocks noGrp="1" noRot="1" noChangeAspect="1"/>
          </p:cNvSpPr>
          <p:nvPr>
            <p:ph type="sldImg"/>
          </p:nvPr>
        </p:nvSpPr>
        <p:spPr>
          <a:prstGeom prst="rect">
            <a:avLst/>
          </a:prstGeom>
        </p:spPr>
        <p:txBody>
          <a:bodyPr/>
          <a:lstStyle/>
          <a:p>
            <a:endParaRPr/>
          </a:p>
        </p:txBody>
      </p:sp>
      <p:sp>
        <p:nvSpPr>
          <p:cNvPr id="451" name="Shape 451"/>
          <p:cNvSpPr>
            <a:spLocks noGrp="1"/>
          </p:cNvSpPr>
          <p:nvPr>
            <p:ph type="body" sz="quarter" idx="1"/>
          </p:nvPr>
        </p:nvSpPr>
        <p:spPr>
          <a:prstGeom prst="rect">
            <a:avLst/>
          </a:prstGeom>
        </p:spPr>
        <p:txBody>
          <a:bodyPr/>
          <a:lstStyle/>
          <a:p>
            <a:r>
              <a:rPr dirty="0"/>
              <a:t>And finally, I want to take a moment to make sure you’re all aware of the type of assumptions we see that result in us making poor choices.</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Shape 455"/>
          <p:cNvSpPr>
            <a:spLocks noGrp="1" noRot="1" noChangeAspect="1"/>
          </p:cNvSpPr>
          <p:nvPr>
            <p:ph type="sldImg"/>
          </p:nvPr>
        </p:nvSpPr>
        <p:spPr>
          <a:prstGeom prst="rect">
            <a:avLst/>
          </a:prstGeom>
        </p:spPr>
        <p:txBody>
          <a:bodyPr/>
          <a:lstStyle/>
          <a:p>
            <a:endParaRPr/>
          </a:p>
        </p:txBody>
      </p:sp>
      <p:sp>
        <p:nvSpPr>
          <p:cNvPr id="456" name="Shape 456"/>
          <p:cNvSpPr>
            <a:spLocks noGrp="1"/>
          </p:cNvSpPr>
          <p:nvPr>
            <p:ph type="body" sz="quarter" idx="1"/>
          </p:nvPr>
        </p:nvSpPr>
        <p:spPr>
          <a:prstGeom prst="rect">
            <a:avLst/>
          </a:prstGeom>
        </p:spPr>
        <p:txBody>
          <a:bodyPr/>
          <a:lstStyle/>
          <a:p>
            <a:r>
              <a:t>First off, popularity doesn’t equal security. Open source proponents like to talk about many eyes making all bugs shallow, but alas, many untrained eyes don’t mean you’re going to find finicky security bugs.  </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Shape 464"/>
          <p:cNvSpPr>
            <a:spLocks noGrp="1" noRot="1" noChangeAspect="1"/>
          </p:cNvSpPr>
          <p:nvPr>
            <p:ph type="sldImg"/>
          </p:nvPr>
        </p:nvSpPr>
        <p:spPr>
          <a:prstGeom prst="rect">
            <a:avLst/>
          </a:prstGeom>
        </p:spPr>
        <p:txBody>
          <a:bodyPr/>
          <a:lstStyle/>
          <a:p>
            <a:endParaRPr/>
          </a:p>
        </p:txBody>
      </p:sp>
      <p:sp>
        <p:nvSpPr>
          <p:cNvPr id="465" name="Shape 465"/>
          <p:cNvSpPr>
            <a:spLocks noGrp="1"/>
          </p:cNvSpPr>
          <p:nvPr>
            <p:ph type="body" sz="quarter" idx="1"/>
          </p:nvPr>
        </p:nvSpPr>
        <p:spPr>
          <a:prstGeom prst="rect">
            <a:avLst/>
          </a:prstGeom>
        </p:spPr>
        <p:txBody>
          <a:bodyPr/>
          <a:lstStyle/>
          <a:p>
            <a:r>
              <a:t>Lot's of information presented very quickly. I will make this presentation available to all including the presenter notes. Let's take a look at what you should take away at the least.</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Shape 469"/>
          <p:cNvSpPr>
            <a:spLocks noGrp="1" noRot="1" noChangeAspect="1"/>
          </p:cNvSpPr>
          <p:nvPr>
            <p:ph type="sldImg"/>
          </p:nvPr>
        </p:nvSpPr>
        <p:spPr>
          <a:prstGeom prst="rect">
            <a:avLst/>
          </a:prstGeom>
        </p:spPr>
        <p:txBody>
          <a:bodyPr/>
          <a:lstStyle/>
          <a:p>
            <a:endParaRPr/>
          </a:p>
        </p:txBody>
      </p:sp>
      <p:sp>
        <p:nvSpPr>
          <p:cNvPr id="470" name="Shape 470"/>
          <p:cNvSpPr>
            <a:spLocks noGrp="1"/>
          </p:cNvSpPr>
          <p:nvPr>
            <p:ph type="body" sz="quarter" idx="1"/>
          </p:nvPr>
        </p:nvSpPr>
        <p:spPr>
          <a:prstGeom prst="rect">
            <a:avLst/>
          </a:prstGeom>
        </p:spPr>
        <p:txBody>
          <a:bodyPr/>
          <a:lstStyle/>
          <a:p>
            <a:r>
              <a:t>So here’s the list all on one slide. It might take some time the first few times you run through this list. BUT if you do this every time and vette everything with a some amount of scrutiny you will lower the projects overall risk exposure.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noRot="1" noChangeAspect="1"/>
          </p:cNvSpPr>
          <p:nvPr>
            <p:ph type="sldImg"/>
          </p:nvPr>
        </p:nvSpPr>
        <p:spPr>
          <a:prstGeom prst="rect">
            <a:avLst/>
          </a:prstGeom>
        </p:spPr>
        <p:txBody>
          <a:bodyPr/>
          <a:lstStyle/>
          <a:p>
            <a:endParaRPr/>
          </a:p>
        </p:txBody>
      </p:sp>
      <p:sp>
        <p:nvSpPr>
          <p:cNvPr id="196" name="Shape 196"/>
          <p:cNvSpPr>
            <a:spLocks noGrp="1"/>
          </p:cNvSpPr>
          <p:nvPr>
            <p:ph type="body" sz="quarter" idx="1"/>
          </p:nvPr>
        </p:nvSpPr>
        <p:spPr>
          <a:prstGeom prst="rect">
            <a:avLst/>
          </a:prstGeom>
        </p:spPr>
        <p:txBody>
          <a:bodyPr/>
          <a:lstStyle/>
          <a:p>
            <a:r>
              <a:rPr dirty="0"/>
              <a:t>This is absolutely not good news at all. In fact it shows that as more open source software is used we are getting worse at securing it.</a:t>
            </a:r>
          </a:p>
          <a:p>
            <a:endParaRPr dirty="0"/>
          </a:p>
          <a:p>
            <a:r>
              <a:rPr dirty="0"/>
              <a:t>Source: 20</a:t>
            </a:r>
            <a:r>
              <a:rPr lang="en-US" dirty="0"/>
              <a:t>20</a:t>
            </a:r>
            <a:r>
              <a:rPr dirty="0"/>
              <a:t> Open Source Security and Risk Analysis </a:t>
            </a:r>
          </a:p>
          <a:p>
            <a:r>
              <a:rPr dirty="0"/>
              <a:t>Synopsys Center for Open Source Research &amp; Innovation</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498673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Shape 469"/>
          <p:cNvSpPr>
            <a:spLocks noGrp="1" noRot="1" noChangeAspect="1"/>
          </p:cNvSpPr>
          <p:nvPr>
            <p:ph type="sldImg"/>
          </p:nvPr>
        </p:nvSpPr>
        <p:spPr>
          <a:prstGeom prst="rect">
            <a:avLst/>
          </a:prstGeom>
        </p:spPr>
        <p:txBody>
          <a:bodyPr/>
          <a:lstStyle/>
          <a:p>
            <a:endParaRPr/>
          </a:p>
        </p:txBody>
      </p:sp>
      <p:sp>
        <p:nvSpPr>
          <p:cNvPr id="470" name="Shape 470"/>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5365806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69387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hape 479"/>
          <p:cNvSpPr>
            <a:spLocks noGrp="1" noRot="1" noChangeAspect="1"/>
          </p:cNvSpPr>
          <p:nvPr>
            <p:ph type="sldImg"/>
          </p:nvPr>
        </p:nvSpPr>
        <p:spPr>
          <a:prstGeom prst="rect">
            <a:avLst/>
          </a:prstGeom>
        </p:spPr>
        <p:txBody>
          <a:bodyPr/>
          <a:lstStyle/>
          <a:p>
            <a:endParaRPr/>
          </a:p>
        </p:txBody>
      </p:sp>
      <p:sp>
        <p:nvSpPr>
          <p:cNvPr id="480" name="Shape 480"/>
          <p:cNvSpPr>
            <a:spLocks noGrp="1"/>
          </p:cNvSpPr>
          <p:nvPr>
            <p:ph type="body" sz="quarter" idx="1"/>
          </p:nvPr>
        </p:nvSpPr>
        <p:spPr>
          <a:prstGeom prst="rect">
            <a:avLst/>
          </a:prstGeom>
        </p:spPr>
        <p:txBody>
          <a:bodyPr/>
          <a:lstStyle/>
          <a:p>
            <a:r>
              <a:rPr dirty="0"/>
              <a:t>LinkedIn: https://</a:t>
            </a:r>
            <a:r>
              <a:rPr dirty="0" err="1"/>
              <a:t>www.linkedin.com</a:t>
            </a:r>
            <a:r>
              <a:rPr dirty="0"/>
              <a:t>/in/</a:t>
            </a:r>
            <a:r>
              <a:rPr dirty="0" err="1"/>
              <a:t>mikide</a:t>
            </a:r>
            <a:r>
              <a:rPr dirty="0"/>
              <a:t>/</a:t>
            </a:r>
          </a:p>
          <a:p>
            <a:r>
              <a:rPr dirty="0"/>
              <a:t>Twitter: @theDawgCr8</a:t>
            </a:r>
            <a:endParaRPr lang="en-US" dirty="0"/>
          </a:p>
          <a:p>
            <a:r>
              <a:rPr lang="en-US" dirty="0"/>
              <a:t>GitHub: https://</a:t>
            </a:r>
            <a:r>
              <a:rPr lang="en-US" dirty="0" err="1"/>
              <a:t>github.com</a:t>
            </a:r>
            <a:r>
              <a:rPr lang="en-US" dirty="0"/>
              <a:t>/sec-princess</a:t>
            </a:r>
          </a:p>
          <a:p>
            <a:r>
              <a:rPr dirty="0"/>
              <a:t>Email: </a:t>
            </a:r>
            <a:r>
              <a:rPr u="sng" dirty="0">
                <a:solidFill>
                  <a:schemeClr val="accent1"/>
                </a:solidFill>
                <a:hlinkClick r:id="rId3"/>
              </a:rPr>
              <a:t>sec-princess@unroutable.me</a:t>
            </a:r>
          </a:p>
          <a:p>
            <a:endParaRPr u="sng" dirty="0">
              <a:solidFill>
                <a:schemeClr val="accent1"/>
              </a:solidFill>
              <a:hlinkClick r:id="rId3"/>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noRot="1" noChangeAspect="1"/>
          </p:cNvSpPr>
          <p:nvPr>
            <p:ph type="sldImg"/>
          </p:nvPr>
        </p:nvSpPr>
        <p:spPr>
          <a:prstGeom prst="rect">
            <a:avLst/>
          </a:prstGeom>
        </p:spPr>
        <p:txBody>
          <a:bodyPr/>
          <a:lstStyle/>
          <a:p>
            <a:endParaRPr/>
          </a:p>
        </p:txBody>
      </p:sp>
      <p:sp>
        <p:nvSpPr>
          <p:cNvPr id="200" name="Shape 200"/>
          <p:cNvSpPr>
            <a:spLocks noGrp="1"/>
          </p:cNvSpPr>
          <p:nvPr>
            <p:ph type="body" sz="quarter" idx="1"/>
          </p:nvPr>
        </p:nvSpPr>
        <p:spPr>
          <a:prstGeom prst="rect">
            <a:avLst/>
          </a:prstGeom>
        </p:spPr>
        <p:txBody>
          <a:bodyPr/>
          <a:lstStyle/>
          <a:p>
            <a:r>
              <a:t>By giving you some real world examples and a few tools to use I hope to help instill a security first attitude. This enables you to make good choice up front rather than reacting to issues after releasing the software.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Shape 204"/>
          <p:cNvSpPr>
            <a:spLocks noGrp="1" noRot="1" noChangeAspect="1"/>
          </p:cNvSpPr>
          <p:nvPr>
            <p:ph type="sldImg"/>
          </p:nvPr>
        </p:nvSpPr>
        <p:spPr>
          <a:prstGeom prst="rect">
            <a:avLst/>
          </a:prstGeom>
        </p:spPr>
        <p:txBody>
          <a:bodyPr/>
          <a:lstStyle/>
          <a:p>
            <a:endParaRPr/>
          </a:p>
        </p:txBody>
      </p:sp>
      <p:sp>
        <p:nvSpPr>
          <p:cNvPr id="205" name="Shape 205"/>
          <p:cNvSpPr>
            <a:spLocks noGrp="1"/>
          </p:cNvSpPr>
          <p:nvPr>
            <p:ph type="body" sz="quarter" idx="1"/>
          </p:nvPr>
        </p:nvSpPr>
        <p:spPr>
          <a:prstGeom prst="rect">
            <a:avLst/>
          </a:prstGeom>
        </p:spPr>
        <p:txBody>
          <a:bodyPr/>
          <a:lstStyle/>
          <a:p>
            <a:r>
              <a:t>I am not here to tell you how to choose open source. Just here to help you make better choices. So I will explain my process for looking at packages because "GOOD" is such a subjective term.</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a:spLocks noGrp="1" noRot="1" noChangeAspect="1"/>
          </p:cNvSpPr>
          <p:nvPr>
            <p:ph type="sldImg"/>
          </p:nvPr>
        </p:nvSpPr>
        <p:spPr>
          <a:prstGeom prst="rect">
            <a:avLst/>
          </a:prstGeom>
        </p:spPr>
        <p:txBody>
          <a:bodyPr/>
          <a:lstStyle/>
          <a:p>
            <a:endParaRPr/>
          </a:p>
        </p:txBody>
      </p:sp>
      <p:sp>
        <p:nvSpPr>
          <p:cNvPr id="210" name="Shape 210"/>
          <p:cNvSpPr>
            <a:spLocks noGrp="1"/>
          </p:cNvSpPr>
          <p:nvPr>
            <p:ph type="body" sz="quarter" idx="1"/>
          </p:nvPr>
        </p:nvSpPr>
        <p:spPr>
          <a:prstGeom prst="rect">
            <a:avLst/>
          </a:prstGeom>
        </p:spPr>
        <p:txBody>
          <a:bodyPr/>
          <a:lstStyle>
            <a:lvl1pPr indent="228600"/>
          </a:lstStyle>
          <a:p>
            <a:r>
              <a:t>I will be the first to say you can not ever be sure the open source software you have chosen to incorporate into a project is secure. But by taking some time early in the project you can minimize your risk to security issues during or after your project has been released.</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solidFill>
          <a:srgbClr val="222222"/>
        </a:solidFill>
        <a:effectLst/>
      </p:bgPr>
    </p:bg>
    <p:spTree>
      <p:nvGrpSpPr>
        <p:cNvPr id="1" name=""/>
        <p:cNvGrpSpPr/>
        <p:nvPr/>
      </p:nvGrpSpPr>
      <p:grpSpPr>
        <a:xfrm>
          <a:off x="0" y="0"/>
          <a:ext cx="0" cy="0"/>
          <a:chOff x="0" y="0"/>
          <a:chExt cx="0" cy="0"/>
        </a:xfrm>
      </p:grpSpPr>
      <p:sp>
        <p:nvSpPr>
          <p:cNvPr id="12"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13" name="Title Text"/>
          <p:cNvSpPr txBox="1">
            <a:spLocks noGrp="1"/>
          </p:cNvSpPr>
          <p:nvPr>
            <p:ph type="title"/>
          </p:nvPr>
        </p:nvSpPr>
        <p:spPr>
          <a:xfrm>
            <a:off x="406400" y="6426200"/>
            <a:ext cx="12192000" cy="2705100"/>
          </a:xfrm>
          <a:prstGeom prst="rect">
            <a:avLst/>
          </a:prstGeom>
        </p:spPr>
        <p:txBody>
          <a:bodyPr/>
          <a:lstStyle>
            <a:lvl1pPr>
              <a:spcBef>
                <a:spcPts val="0"/>
              </a:spcBef>
              <a:defRPr sz="17000"/>
            </a:lvl1pPr>
          </a:lstStyle>
          <a:p>
            <a:r>
              <a:t>Title Text</a:t>
            </a:r>
          </a:p>
        </p:txBody>
      </p:sp>
      <p:sp>
        <p:nvSpPr>
          <p:cNvPr id="14" name="Body Level One…"/>
          <p:cNvSpPr txBox="1">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15" name="Slide Number"/>
          <p:cNvSpPr txBox="1">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ullets">
    <p:bg>
      <p:bgPr>
        <a:solidFill>
          <a:srgbClr val="222222"/>
        </a:solidFill>
        <a:effectLst/>
      </p:bgPr>
    </p:bg>
    <p:spTree>
      <p:nvGrpSpPr>
        <p:cNvPr id="1" name=""/>
        <p:cNvGrpSpPr/>
        <p:nvPr/>
      </p:nvGrpSpPr>
      <p:grpSpPr>
        <a:xfrm>
          <a:off x="0" y="0"/>
          <a:ext cx="0" cy="0"/>
          <a:chOff x="0" y="0"/>
          <a:chExt cx="0" cy="0"/>
        </a:xfrm>
      </p:grpSpPr>
      <p:sp>
        <p:nvSpPr>
          <p:cNvPr id="102"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103" name="Body Level One…"/>
          <p:cNvSpPr txBox="1">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 3 Up">
    <p:bg>
      <p:bgPr>
        <a:solidFill>
          <a:srgbClr val="222222"/>
        </a:solidFill>
        <a:effectLst/>
      </p:bgPr>
    </p:bg>
    <p:spTree>
      <p:nvGrpSpPr>
        <p:cNvPr id="1" name=""/>
        <p:cNvGrpSpPr/>
        <p:nvPr/>
      </p:nvGrpSpPr>
      <p:grpSpPr>
        <a:xfrm>
          <a:off x="0" y="0"/>
          <a:ext cx="0" cy="0"/>
          <a:chOff x="0" y="0"/>
          <a:chExt cx="0" cy="0"/>
        </a:xfrm>
      </p:grpSpPr>
      <p:sp>
        <p:nvSpPr>
          <p:cNvPr id="111" name="Image"/>
          <p:cNvSpPr>
            <a:spLocks noGrp="1"/>
          </p:cNvSpPr>
          <p:nvPr>
            <p:ph type="pic" sz="half" idx="13"/>
          </p:nvPr>
        </p:nvSpPr>
        <p:spPr>
          <a:xfrm>
            <a:off x="6503154" y="0"/>
            <a:ext cx="6502401" cy="4864100"/>
          </a:xfrm>
          <a:prstGeom prst="rect">
            <a:avLst/>
          </a:prstGeom>
        </p:spPr>
        <p:txBody>
          <a:bodyPr lIns="91439" tIns="45719" rIns="91439" bIns="45719">
            <a:noAutofit/>
          </a:bodyPr>
          <a:lstStyle/>
          <a:p>
            <a:endParaRPr/>
          </a:p>
        </p:txBody>
      </p:sp>
      <p:sp>
        <p:nvSpPr>
          <p:cNvPr id="112" name="Image"/>
          <p:cNvSpPr>
            <a:spLocks noGrp="1"/>
          </p:cNvSpPr>
          <p:nvPr>
            <p:ph type="pic" sz="half" idx="14"/>
          </p:nvPr>
        </p:nvSpPr>
        <p:spPr>
          <a:xfrm>
            <a:off x="6502400" y="4902200"/>
            <a:ext cx="6502400" cy="4864100"/>
          </a:xfrm>
          <a:prstGeom prst="rect">
            <a:avLst/>
          </a:prstGeom>
        </p:spPr>
        <p:txBody>
          <a:bodyPr lIns="91439" tIns="45719" rIns="91439" bIns="45719">
            <a:noAutofit/>
          </a:bodyPr>
          <a:lstStyle/>
          <a:p>
            <a:endParaRPr/>
          </a:p>
        </p:txBody>
      </p:sp>
      <p:sp>
        <p:nvSpPr>
          <p:cNvPr id="113" name="Image"/>
          <p:cNvSpPr>
            <a:spLocks noGrp="1"/>
          </p:cNvSpPr>
          <p:nvPr>
            <p:ph type="pic" idx="15"/>
          </p:nvPr>
        </p:nvSpPr>
        <p:spPr>
          <a:xfrm>
            <a:off x="0" y="0"/>
            <a:ext cx="6468534" cy="9753600"/>
          </a:xfrm>
          <a:prstGeom prst="rect">
            <a:avLst/>
          </a:prstGeom>
        </p:spPr>
        <p:txBody>
          <a:bodyPr lIns="91439" tIns="45719" rIns="91439" bIns="45719">
            <a:noAutofit/>
          </a:bodyPr>
          <a:lstStyle/>
          <a:p>
            <a:endParaRPr/>
          </a:p>
        </p:txBody>
      </p:sp>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bg>
      <p:bgPr>
        <a:solidFill>
          <a:srgbClr val="222222"/>
        </a:solidFill>
        <a:effectLst/>
      </p:bgPr>
    </p:bg>
    <p:spTree>
      <p:nvGrpSpPr>
        <p:cNvPr id="1" name=""/>
        <p:cNvGrpSpPr/>
        <p:nvPr/>
      </p:nvGrpSpPr>
      <p:grpSpPr>
        <a:xfrm>
          <a:off x="0" y="0"/>
          <a:ext cx="0" cy="0"/>
          <a:chOff x="0" y="0"/>
          <a:chExt cx="0" cy="0"/>
        </a:xfrm>
      </p:grpSpPr>
      <p:sp>
        <p:nvSpPr>
          <p:cNvPr id="121" name="Callout"/>
          <p:cNvSpPr/>
          <p:nvPr/>
        </p:nvSpPr>
        <p:spPr>
          <a:xfrm>
            <a:off x="469900" y="2362200"/>
            <a:ext cx="12065000" cy="5229225"/>
          </a:xfrm>
          <a:custGeom>
            <a:avLst/>
            <a:gdLst/>
            <a:ahLst/>
            <a:cxnLst>
              <a:cxn ang="0">
                <a:pos x="wd2" y="hd2"/>
              </a:cxn>
              <a:cxn ang="5400000">
                <a:pos x="wd2" y="hd2"/>
              </a:cxn>
              <a:cxn ang="10800000">
                <a:pos x="wd2" y="hd2"/>
              </a:cxn>
              <a:cxn ang="16200000">
                <a:pos x="wd2" y="hd2"/>
              </a:cxn>
            </a:cxnLst>
            <a:rect l="0" t="0" r="r" b="b"/>
            <a:pathLst>
              <a:path w="21600" h="21600" extrusionOk="0">
                <a:moveTo>
                  <a:pt x="224" y="0"/>
                </a:moveTo>
                <a:cubicBezTo>
                  <a:pt x="100" y="0"/>
                  <a:pt x="0" y="232"/>
                  <a:pt x="0" y="516"/>
                </a:cubicBezTo>
                <a:lnTo>
                  <a:pt x="0" y="18789"/>
                </a:lnTo>
                <a:cubicBezTo>
                  <a:pt x="0" y="19073"/>
                  <a:pt x="100" y="19305"/>
                  <a:pt x="224" y="19305"/>
                </a:cubicBezTo>
                <a:lnTo>
                  <a:pt x="17228" y="19305"/>
                </a:lnTo>
                <a:lnTo>
                  <a:pt x="17850" y="21600"/>
                </a:lnTo>
                <a:lnTo>
                  <a:pt x="18471" y="19305"/>
                </a:lnTo>
                <a:lnTo>
                  <a:pt x="21376" y="19305"/>
                </a:lnTo>
                <a:cubicBezTo>
                  <a:pt x="21500" y="19305"/>
                  <a:pt x="21600" y="19073"/>
                  <a:pt x="21600" y="18789"/>
                </a:cubicBezTo>
                <a:lnTo>
                  <a:pt x="21600" y="516"/>
                </a:lnTo>
                <a:cubicBezTo>
                  <a:pt x="21600" y="232"/>
                  <a:pt x="21500" y="0"/>
                  <a:pt x="21376" y="0"/>
                </a:cubicBezTo>
                <a:lnTo>
                  <a:pt x="224"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122" name="Type a quote here."/>
          <p:cNvSpPr txBox="1">
            <a:spLocks noGrp="1"/>
          </p:cNvSpPr>
          <p:nvPr>
            <p:ph type="body" sz="quarter" idx="13"/>
          </p:nvPr>
        </p:nvSpPr>
        <p:spPr>
          <a:xfrm>
            <a:off x="889000" y="2908300"/>
            <a:ext cx="11226800" cy="1297944"/>
          </a:xfrm>
          <a:prstGeom prst="rect">
            <a:avLst/>
          </a:prstGeom>
        </p:spPr>
        <p:txBody>
          <a:bodyPr>
            <a:spAutoFit/>
          </a:bodyPr>
          <a:lstStyle>
            <a:lvl1pPr marL="0" indent="0">
              <a:lnSpc>
                <a:spcPct val="80000"/>
              </a:lnSpc>
              <a:spcBef>
                <a:spcPts val="0"/>
              </a:spcBef>
              <a:buClrTx/>
              <a:buSzTx/>
              <a:buFontTx/>
              <a:buNone/>
              <a:defRPr sz="9400" cap="all">
                <a:solidFill>
                  <a:srgbClr val="FFFFFF"/>
                </a:solidFill>
                <a:latin typeface="+mn-lt"/>
                <a:ea typeface="+mn-ea"/>
                <a:cs typeface="+mn-cs"/>
                <a:sym typeface="DIN Condensed"/>
              </a:defRPr>
            </a:lvl1pPr>
          </a:lstStyle>
          <a:p>
            <a:r>
              <a:t>Type a quote here.</a:t>
            </a:r>
          </a:p>
        </p:txBody>
      </p:sp>
      <p:sp>
        <p:nvSpPr>
          <p:cNvPr id="123" name="Johnny Appleseed"/>
          <p:cNvSpPr txBox="1">
            <a:spLocks noGrp="1"/>
          </p:cNvSpPr>
          <p:nvPr>
            <p:ph type="body" sz="quarter" idx="14"/>
          </p:nvPr>
        </p:nvSpPr>
        <p:spPr>
          <a:xfrm>
            <a:off x="406400" y="7789333"/>
            <a:ext cx="12192000" cy="863604"/>
          </a:xfrm>
          <a:prstGeom prst="rect">
            <a:avLst/>
          </a:prstGeom>
        </p:spPr>
        <p:txBody>
          <a:bodyPr>
            <a:spAutoFit/>
          </a:bodyPr>
          <a:lstStyle>
            <a:lvl1pPr marL="0" indent="0" algn="r">
              <a:lnSpc>
                <a:spcPct val="80000"/>
              </a:lnSpc>
              <a:spcBef>
                <a:spcPts val="0"/>
              </a:spcBef>
              <a:buClrTx/>
              <a:buSzTx/>
              <a:buFontTx/>
              <a:buNone/>
              <a:defRPr sz="6000">
                <a:latin typeface="+mn-lt"/>
                <a:ea typeface="+mn-ea"/>
                <a:cs typeface="+mn-cs"/>
                <a:sym typeface="DIN Condensed"/>
              </a:defRPr>
            </a:lvl1pPr>
          </a:lstStyle>
          <a:p>
            <a:r>
              <a:t>Johnny Appleseed</a:t>
            </a:r>
          </a:p>
        </p:txBody>
      </p:sp>
      <p:sp>
        <p:nvSpPr>
          <p:cNvPr id="124" name="Text"/>
          <p:cNvSpPr txBox="1">
            <a:spLocks noGrp="1"/>
          </p:cNvSpPr>
          <p:nvPr>
            <p:ph type="body" sz="quarter" idx="15"/>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1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Quote Alt">
    <p:bg>
      <p:bgPr>
        <a:solidFill>
          <a:schemeClr val="accent1"/>
        </a:solidFill>
        <a:effectLst/>
      </p:bgPr>
    </p:bg>
    <p:spTree>
      <p:nvGrpSpPr>
        <p:cNvPr id="1" name=""/>
        <p:cNvGrpSpPr/>
        <p:nvPr/>
      </p:nvGrpSpPr>
      <p:grpSpPr>
        <a:xfrm>
          <a:off x="0" y="0"/>
          <a:ext cx="0" cy="0"/>
          <a:chOff x="0" y="0"/>
          <a:chExt cx="0" cy="0"/>
        </a:xfrm>
      </p:grpSpPr>
      <p:sp>
        <p:nvSpPr>
          <p:cNvPr id="132" name="Type a quote here."/>
          <p:cNvSpPr txBox="1">
            <a:spLocks noGrp="1"/>
          </p:cNvSpPr>
          <p:nvPr>
            <p:ph type="body" sz="quarter" idx="13"/>
          </p:nvPr>
        </p:nvSpPr>
        <p:spPr>
          <a:xfrm>
            <a:off x="5892800" y="2641600"/>
            <a:ext cx="6705600" cy="2501900"/>
          </a:xfrm>
          <a:prstGeom prst="rect">
            <a:avLst/>
          </a:prstGeom>
        </p:spPr>
        <p:txBody>
          <a:bodyPr>
            <a:spAutoFit/>
          </a:bodyPr>
          <a:lstStyle>
            <a:lvl1pPr marL="0" indent="0">
              <a:lnSpc>
                <a:spcPct val="80000"/>
              </a:lnSpc>
              <a:spcBef>
                <a:spcPts val="0"/>
              </a:spcBef>
              <a:buClrTx/>
              <a:buSzTx/>
              <a:buFontTx/>
              <a:buNone/>
              <a:defRPr sz="9400" cap="all">
                <a:solidFill>
                  <a:srgbClr val="FFFFFF"/>
                </a:solidFill>
                <a:latin typeface="+mn-lt"/>
                <a:ea typeface="+mn-ea"/>
                <a:cs typeface="+mn-cs"/>
                <a:sym typeface="DIN Condensed"/>
              </a:defRPr>
            </a:lvl1pPr>
          </a:lstStyle>
          <a:p>
            <a:r>
              <a:t>Type a quote here.</a:t>
            </a:r>
          </a:p>
        </p:txBody>
      </p:sp>
      <p:sp>
        <p:nvSpPr>
          <p:cNvPr id="133" name="Image"/>
          <p:cNvSpPr>
            <a:spLocks noGrp="1"/>
          </p:cNvSpPr>
          <p:nvPr>
            <p:ph type="pic" idx="14"/>
          </p:nvPr>
        </p:nvSpPr>
        <p:spPr>
          <a:xfrm>
            <a:off x="0" y="0"/>
            <a:ext cx="5486400" cy="9753600"/>
          </a:xfrm>
          <a:prstGeom prst="rect">
            <a:avLst/>
          </a:prstGeom>
        </p:spPr>
        <p:txBody>
          <a:bodyPr lIns="91439" tIns="45719" rIns="91439" bIns="45719">
            <a:noAutofit/>
          </a:bodyPr>
          <a:lstStyle/>
          <a:p>
            <a:endParaRPr/>
          </a:p>
        </p:txBody>
      </p:sp>
      <p:sp>
        <p:nvSpPr>
          <p:cNvPr id="134" name="Johnny Appleseed"/>
          <p:cNvSpPr txBox="1">
            <a:spLocks noGrp="1"/>
          </p:cNvSpPr>
          <p:nvPr>
            <p:ph type="body" sz="quarter" idx="15"/>
          </p:nvPr>
        </p:nvSpPr>
        <p:spPr>
          <a:xfrm>
            <a:off x="5892800" y="7789333"/>
            <a:ext cx="6705600" cy="863604"/>
          </a:xfrm>
          <a:prstGeom prst="rect">
            <a:avLst/>
          </a:prstGeom>
        </p:spPr>
        <p:txBody>
          <a:bodyPr anchor="ctr">
            <a:spAutoFit/>
          </a:bodyPr>
          <a:lstStyle>
            <a:lvl1pPr marL="0" indent="0" defTabSz="457200">
              <a:spcBef>
                <a:spcPts val="0"/>
              </a:spcBef>
              <a:buClrTx/>
              <a:buSzTx/>
              <a:buFontTx/>
              <a:buNone/>
              <a:defRPr sz="6000">
                <a:solidFill>
                  <a:srgbClr val="232323"/>
                </a:solidFill>
                <a:latin typeface="+mn-lt"/>
                <a:ea typeface="+mn-ea"/>
                <a:cs typeface="+mn-cs"/>
                <a:sym typeface="DIN Condensed"/>
              </a:defRPr>
            </a:lvl1pPr>
          </a:lstStyle>
          <a:p>
            <a:r>
              <a:t>Johnny Appleseed</a:t>
            </a:r>
          </a:p>
        </p:txBody>
      </p:sp>
      <p:sp>
        <p:nvSpPr>
          <p:cNvPr id="1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Photo">
    <p:bg>
      <p:bgPr>
        <a:solidFill>
          <a:srgbClr val="222222"/>
        </a:solidFill>
        <a:effectLst/>
      </p:bgPr>
    </p:bg>
    <p:spTree>
      <p:nvGrpSpPr>
        <p:cNvPr id="1" name=""/>
        <p:cNvGrpSpPr/>
        <p:nvPr/>
      </p:nvGrpSpPr>
      <p:grpSpPr>
        <a:xfrm>
          <a:off x="0" y="0"/>
          <a:ext cx="0" cy="0"/>
          <a:chOff x="0" y="0"/>
          <a:chExt cx="0" cy="0"/>
        </a:xfrm>
      </p:grpSpPr>
      <p:sp>
        <p:nvSpPr>
          <p:cNvPr id="142" name="Image"/>
          <p:cNvSpPr>
            <a:spLocks noGrp="1"/>
          </p:cNvSpPr>
          <p:nvPr>
            <p:ph type="pic" idx="13"/>
          </p:nvPr>
        </p:nvSpPr>
        <p:spPr>
          <a:xfrm>
            <a:off x="0" y="0"/>
            <a:ext cx="13004800" cy="9753600"/>
          </a:xfrm>
          <a:prstGeom prst="rect">
            <a:avLst/>
          </a:prstGeom>
        </p:spPr>
        <p:txBody>
          <a:bodyPr lIns="91439" tIns="45719" rIns="91439" bIns="45719">
            <a:noAutofit/>
          </a:bodyPr>
          <a:lstStyle/>
          <a:p>
            <a:endParaRPr/>
          </a:p>
        </p:txBody>
      </p:sp>
      <p:sp>
        <p:nvSpPr>
          <p:cNvPr id="1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222222"/>
        </a:solidFill>
        <a:effectLst/>
      </p:bgPr>
    </p:bg>
    <p:spTree>
      <p:nvGrpSpPr>
        <p:cNvPr id="1" name=""/>
        <p:cNvGrpSpPr/>
        <p:nvPr/>
      </p:nvGrpSpPr>
      <p:grpSpPr>
        <a:xfrm>
          <a:off x="0" y="0"/>
          <a:ext cx="0" cy="0"/>
          <a:chOff x="0" y="0"/>
          <a:chExt cx="0" cy="0"/>
        </a:xfrm>
      </p:grpSpPr>
      <p:sp>
        <p:nvSpPr>
          <p:cNvPr id="1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Blank Alt">
    <p:spTree>
      <p:nvGrpSpPr>
        <p:cNvPr id="1" name=""/>
        <p:cNvGrpSpPr/>
        <p:nvPr/>
      </p:nvGrpSpPr>
      <p:grpSpPr>
        <a:xfrm>
          <a:off x="0" y="0"/>
          <a:ext cx="0" cy="0"/>
          <a:chOff x="0" y="0"/>
          <a:chExt cx="0" cy="0"/>
        </a:xfrm>
      </p:grpSpPr>
      <p:sp>
        <p:nvSpPr>
          <p:cNvPr id="1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p:bg>
      <p:bgPr>
        <a:solidFill>
          <a:srgbClr val="222222"/>
        </a:solidFill>
        <a:effectLst/>
      </p:bgPr>
    </p:bg>
    <p:spTree>
      <p:nvGrpSpPr>
        <p:cNvPr id="1" name=""/>
        <p:cNvGrpSpPr/>
        <p:nvPr/>
      </p:nvGrpSpPr>
      <p:grpSpPr>
        <a:xfrm>
          <a:off x="0" y="0"/>
          <a:ext cx="0" cy="0"/>
          <a:chOff x="0" y="0"/>
          <a:chExt cx="0" cy="0"/>
        </a:xfrm>
      </p:grpSpPr>
      <p:sp>
        <p:nvSpPr>
          <p:cNvPr id="22" name="Image"/>
          <p:cNvSpPr>
            <a:spLocks noGrp="1"/>
          </p:cNvSpPr>
          <p:nvPr>
            <p:ph type="pic" idx="13"/>
          </p:nvPr>
        </p:nvSpPr>
        <p:spPr>
          <a:xfrm>
            <a:off x="0" y="0"/>
            <a:ext cx="13004800" cy="9753600"/>
          </a:xfrm>
          <a:prstGeom prst="rect">
            <a:avLst/>
          </a:prstGeom>
        </p:spPr>
        <p:txBody>
          <a:bodyPr lIns="91439" tIns="45719" rIns="91439" bIns="45719">
            <a:noAutofit/>
          </a:bodyPr>
          <a:lstStyle/>
          <a:p>
            <a:endParaRPr/>
          </a:p>
        </p:txBody>
      </p:sp>
      <p:sp>
        <p:nvSpPr>
          <p:cNvPr id="23" name="Line"/>
          <p:cNvSpPr>
            <a:spLocks noGrp="1"/>
          </p:cNvSpPr>
          <p:nvPr>
            <p:ph type="body" sz="quarter" idx="14"/>
          </p:nvPr>
        </p:nvSpPr>
        <p:spPr>
          <a:xfrm flipV="1">
            <a:off x="406400" y="6140894"/>
            <a:ext cx="12192000" cy="263"/>
          </a:xfrm>
          <a:prstGeom prst="line">
            <a:avLst/>
          </a:prstGeom>
          <a:ln w="38100">
            <a:solidFill>
              <a:srgbClr val="A6AAA9"/>
            </a:solidFill>
          </a:ln>
        </p:spPr>
        <p:txBody>
          <a:bodyPr anchor="ctr">
            <a:noAutofit/>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endParaRPr/>
          </a:p>
        </p:txBody>
      </p:sp>
      <p:sp>
        <p:nvSpPr>
          <p:cNvPr id="24" name="Title Text"/>
          <p:cNvSpPr txBox="1">
            <a:spLocks noGrp="1"/>
          </p:cNvSpPr>
          <p:nvPr>
            <p:ph type="title"/>
          </p:nvPr>
        </p:nvSpPr>
        <p:spPr>
          <a:xfrm>
            <a:off x="406400" y="6426200"/>
            <a:ext cx="12192000" cy="2705100"/>
          </a:xfrm>
          <a:prstGeom prst="rect">
            <a:avLst/>
          </a:prstGeom>
        </p:spPr>
        <p:txBody>
          <a:bodyPr/>
          <a:lstStyle>
            <a:lvl1pPr>
              <a:spcBef>
                <a:spcPts val="0"/>
              </a:spcBef>
              <a:defRPr sz="17000"/>
            </a:lvl1pPr>
          </a:lstStyle>
          <a:p>
            <a:r>
              <a:t>Title Text</a:t>
            </a:r>
          </a:p>
        </p:txBody>
      </p:sp>
      <p:sp>
        <p:nvSpPr>
          <p:cNvPr id="25" name="Body Level One…"/>
          <p:cNvSpPr txBox="1">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26" name="Slide Number"/>
          <p:cNvSpPr txBox="1">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mp; Subtitle Alt">
    <p:spTree>
      <p:nvGrpSpPr>
        <p:cNvPr id="1" name=""/>
        <p:cNvGrpSpPr/>
        <p:nvPr/>
      </p:nvGrpSpPr>
      <p:grpSpPr>
        <a:xfrm>
          <a:off x="0" y="0"/>
          <a:ext cx="0" cy="0"/>
          <a:chOff x="0" y="0"/>
          <a:chExt cx="0" cy="0"/>
        </a:xfrm>
      </p:grpSpPr>
      <p:sp>
        <p:nvSpPr>
          <p:cNvPr id="33"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34" name="Title Text"/>
          <p:cNvSpPr txBox="1">
            <a:spLocks noGrp="1"/>
          </p:cNvSpPr>
          <p:nvPr>
            <p:ph type="title"/>
          </p:nvPr>
        </p:nvSpPr>
        <p:spPr>
          <a:xfrm>
            <a:off x="406400" y="6426200"/>
            <a:ext cx="12192000" cy="2705100"/>
          </a:xfrm>
          <a:prstGeom prst="rect">
            <a:avLst/>
          </a:prstGeom>
        </p:spPr>
        <p:txBody>
          <a:bodyPr/>
          <a:lstStyle>
            <a:lvl1pPr>
              <a:spcBef>
                <a:spcPts val="0"/>
              </a:spcBef>
              <a:defRPr sz="17000"/>
            </a:lvl1pPr>
          </a:lstStyle>
          <a:p>
            <a:r>
              <a:t>Title Text</a:t>
            </a:r>
          </a:p>
        </p:txBody>
      </p:sp>
      <p:sp>
        <p:nvSpPr>
          <p:cNvPr id="35" name="Body Level One…"/>
          <p:cNvSpPr txBox="1">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36" name="Slide Number"/>
          <p:cNvSpPr txBox="1">
            <a:spLocks noGrp="1"/>
          </p:cNvSpPr>
          <p:nvPr>
            <p:ph type="sldNum" sz="quarter" idx="2"/>
          </p:nvPr>
        </p:nvSpPr>
        <p:spPr>
          <a:xfrm>
            <a:off x="12161859" y="4191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 Center">
    <p:bg>
      <p:bgPr>
        <a:solidFill>
          <a:srgbClr val="222222"/>
        </a:solidFill>
        <a:effectLst/>
      </p:bgPr>
    </p:bg>
    <p:spTree>
      <p:nvGrpSpPr>
        <p:cNvPr id="1" name=""/>
        <p:cNvGrpSpPr/>
        <p:nvPr/>
      </p:nvGrpSpPr>
      <p:grpSpPr>
        <a:xfrm>
          <a:off x="0" y="0"/>
          <a:ext cx="0" cy="0"/>
          <a:chOff x="0" y="0"/>
          <a:chExt cx="0" cy="0"/>
        </a:xfrm>
      </p:grpSpPr>
      <p:sp>
        <p:nvSpPr>
          <p:cNvPr id="43" name="Title Text"/>
          <p:cNvSpPr txBox="1">
            <a:spLocks noGrp="1"/>
          </p:cNvSpPr>
          <p:nvPr>
            <p:ph type="title"/>
          </p:nvPr>
        </p:nvSpPr>
        <p:spPr>
          <a:xfrm>
            <a:off x="406400" y="4038600"/>
            <a:ext cx="12192000" cy="4521200"/>
          </a:xfrm>
          <a:prstGeom prst="rect">
            <a:avLst/>
          </a:prstGeom>
        </p:spPr>
        <p:txBody>
          <a:bodyPr/>
          <a:lstStyle>
            <a:lvl1pPr>
              <a:spcBef>
                <a:spcPts val="0"/>
              </a:spcBef>
              <a:defRPr sz="17000"/>
            </a:lvl1pPr>
          </a:lstStyle>
          <a:p>
            <a:r>
              <a:t>Title Text</a:t>
            </a:r>
          </a:p>
        </p:txBody>
      </p:sp>
      <p:sp>
        <p:nvSpPr>
          <p:cNvPr id="44" name="Slide Number"/>
          <p:cNvSpPr txBox="1">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Photo - Vertical">
    <p:bg>
      <p:bgPr>
        <a:solidFill>
          <a:srgbClr val="222222"/>
        </a:solidFill>
        <a:effectLst/>
      </p:bgPr>
    </p:bg>
    <p:spTree>
      <p:nvGrpSpPr>
        <p:cNvPr id="1" name=""/>
        <p:cNvGrpSpPr/>
        <p:nvPr/>
      </p:nvGrpSpPr>
      <p:grpSpPr>
        <a:xfrm>
          <a:off x="0" y="0"/>
          <a:ext cx="0" cy="0"/>
          <a:chOff x="0" y="0"/>
          <a:chExt cx="0" cy="0"/>
        </a:xfrm>
      </p:grpSpPr>
      <p:sp>
        <p:nvSpPr>
          <p:cNvPr id="51" name="Line"/>
          <p:cNvSpPr/>
          <p:nvPr/>
        </p:nvSpPr>
        <p:spPr>
          <a:xfrm flipV="1">
            <a:off x="5892800" y="6141012"/>
            <a:ext cx="6705600" cy="145"/>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52" name="Image"/>
          <p:cNvSpPr>
            <a:spLocks noGrp="1"/>
          </p:cNvSpPr>
          <p:nvPr>
            <p:ph type="pic" idx="13"/>
          </p:nvPr>
        </p:nvSpPr>
        <p:spPr>
          <a:xfrm>
            <a:off x="0" y="0"/>
            <a:ext cx="5486400" cy="9753600"/>
          </a:xfrm>
          <a:prstGeom prst="rect">
            <a:avLst/>
          </a:prstGeom>
        </p:spPr>
        <p:txBody>
          <a:bodyPr lIns="91439" tIns="45719" rIns="91439" bIns="45719">
            <a:noAutofit/>
          </a:bodyPr>
          <a:lstStyle/>
          <a:p>
            <a:endParaRPr/>
          </a:p>
        </p:txBody>
      </p:sp>
      <p:sp>
        <p:nvSpPr>
          <p:cNvPr id="53" name="Title Text"/>
          <p:cNvSpPr txBox="1">
            <a:spLocks noGrp="1"/>
          </p:cNvSpPr>
          <p:nvPr>
            <p:ph type="title"/>
          </p:nvPr>
        </p:nvSpPr>
        <p:spPr>
          <a:xfrm>
            <a:off x="5892800" y="6426200"/>
            <a:ext cx="6705600" cy="2705100"/>
          </a:xfrm>
          <a:prstGeom prst="rect">
            <a:avLst/>
          </a:prstGeom>
        </p:spPr>
        <p:txBody>
          <a:bodyPr/>
          <a:lstStyle>
            <a:lvl1pPr>
              <a:spcBef>
                <a:spcPts val="0"/>
              </a:spcBef>
              <a:defRPr sz="17000"/>
            </a:lvl1pPr>
          </a:lstStyle>
          <a:p>
            <a:r>
              <a:t>Title Text</a:t>
            </a:r>
          </a:p>
        </p:txBody>
      </p:sp>
      <p:sp>
        <p:nvSpPr>
          <p:cNvPr id="54" name="Body Level One…"/>
          <p:cNvSpPr txBox="1">
            <a:spLocks noGrp="1"/>
          </p:cNvSpPr>
          <p:nvPr>
            <p:ph type="body" sz="quarter" idx="1"/>
          </p:nvPr>
        </p:nvSpPr>
        <p:spPr>
          <a:xfrm>
            <a:off x="5892800" y="4267200"/>
            <a:ext cx="67056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55" name="Slide Number"/>
          <p:cNvSpPr txBox="1">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62"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63" name="Title Text"/>
          <p:cNvSpPr txBox="1">
            <a:spLocks noGrp="1"/>
          </p:cNvSpPr>
          <p:nvPr>
            <p:ph type="title"/>
          </p:nvPr>
        </p:nvSpPr>
        <p:spPr>
          <a:prstGeom prst="rect">
            <a:avLst/>
          </a:prstGeom>
        </p:spPr>
        <p:txBody>
          <a:bodyPr/>
          <a:lstStyle/>
          <a:p>
            <a:r>
              <a:t>Title Text</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222222"/>
        </a:solidFill>
        <a:effectLst/>
      </p:bgPr>
    </p:bg>
    <p:spTree>
      <p:nvGrpSpPr>
        <p:cNvPr id="1" name=""/>
        <p:cNvGrpSpPr/>
        <p:nvPr/>
      </p:nvGrpSpPr>
      <p:grpSpPr>
        <a:xfrm>
          <a:off x="0" y="0"/>
          <a:ext cx="0" cy="0"/>
          <a:chOff x="0" y="0"/>
          <a:chExt cx="0" cy="0"/>
        </a:xfrm>
      </p:grpSpPr>
      <p:sp>
        <p:nvSpPr>
          <p:cNvPr id="71"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72" name="Title Text"/>
          <p:cNvSpPr txBox="1">
            <a:spLocks noGrp="1"/>
          </p:cNvSpPr>
          <p:nvPr>
            <p:ph type="title"/>
          </p:nvPr>
        </p:nvSpPr>
        <p:spPr>
          <a:prstGeom prst="rect">
            <a:avLst/>
          </a:prstGeom>
        </p:spPr>
        <p:txBody>
          <a:bodyPr/>
          <a:lstStyle/>
          <a:p>
            <a:r>
              <a:t>Title Text</a:t>
            </a:r>
          </a:p>
        </p:txBody>
      </p:sp>
      <p:sp>
        <p:nvSpPr>
          <p:cNvPr id="73" name="Body Level One…"/>
          <p:cNvSpPr txBox="1">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mp; Bullets Alt">
    <p:spTree>
      <p:nvGrpSpPr>
        <p:cNvPr id="1" name=""/>
        <p:cNvGrpSpPr/>
        <p:nvPr/>
      </p:nvGrpSpPr>
      <p:grpSpPr>
        <a:xfrm>
          <a:off x="0" y="0"/>
          <a:ext cx="0" cy="0"/>
          <a:chOff x="0" y="0"/>
          <a:chExt cx="0" cy="0"/>
        </a:xfrm>
      </p:grpSpPr>
      <p:sp>
        <p:nvSpPr>
          <p:cNvPr id="81"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82" name="Title Text"/>
          <p:cNvSpPr txBox="1">
            <a:spLocks noGrp="1"/>
          </p:cNvSpPr>
          <p:nvPr>
            <p:ph type="title"/>
          </p:nvPr>
        </p:nvSpPr>
        <p:spPr>
          <a:prstGeom prst="rect">
            <a:avLst/>
          </a:prstGeom>
        </p:spPr>
        <p:txBody>
          <a:bodyPr/>
          <a:lstStyle/>
          <a:p>
            <a:r>
              <a:t>Title Text</a:t>
            </a:r>
          </a:p>
        </p:txBody>
      </p:sp>
      <p:sp>
        <p:nvSpPr>
          <p:cNvPr id="83" name="Body Level One…"/>
          <p:cNvSpPr txBox="1">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Bullets &amp; Photo">
    <p:bg>
      <p:bgPr>
        <a:solidFill>
          <a:srgbClr val="222222"/>
        </a:solidFill>
        <a:effectLst/>
      </p:bgPr>
    </p:bg>
    <p:spTree>
      <p:nvGrpSpPr>
        <p:cNvPr id="1" name=""/>
        <p:cNvGrpSpPr/>
        <p:nvPr/>
      </p:nvGrpSpPr>
      <p:grpSpPr>
        <a:xfrm>
          <a:off x="0" y="0"/>
          <a:ext cx="0" cy="0"/>
          <a:chOff x="0" y="0"/>
          <a:chExt cx="0" cy="0"/>
        </a:xfrm>
      </p:grpSpPr>
      <p:sp>
        <p:nvSpPr>
          <p:cNvPr id="91"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92" name="Image"/>
          <p:cNvSpPr>
            <a:spLocks noGrp="1"/>
          </p:cNvSpPr>
          <p:nvPr>
            <p:ph type="pic" sz="half" idx="14"/>
          </p:nvPr>
        </p:nvSpPr>
        <p:spPr>
          <a:xfrm>
            <a:off x="7112000" y="1536700"/>
            <a:ext cx="5486400" cy="7797800"/>
          </a:xfrm>
          <a:prstGeom prst="rect">
            <a:avLst/>
          </a:prstGeom>
        </p:spPr>
        <p:txBody>
          <a:bodyPr lIns="91439" tIns="45719" rIns="91439" bIns="45719">
            <a:noAutofit/>
          </a:bodyPr>
          <a:lstStyle/>
          <a:p>
            <a:endParaRPr/>
          </a:p>
        </p:txBody>
      </p:sp>
      <p:sp>
        <p:nvSpPr>
          <p:cNvPr id="93" name="Title Text"/>
          <p:cNvSpPr txBox="1">
            <a:spLocks noGrp="1"/>
          </p:cNvSpPr>
          <p:nvPr>
            <p:ph type="title"/>
          </p:nvPr>
        </p:nvSpPr>
        <p:spPr>
          <a:xfrm>
            <a:off x="406400" y="1536700"/>
            <a:ext cx="6299200" cy="723900"/>
          </a:xfrm>
          <a:prstGeom prst="rect">
            <a:avLst/>
          </a:prstGeom>
        </p:spPr>
        <p:txBody>
          <a:bodyPr/>
          <a:lstStyle/>
          <a:p>
            <a:r>
              <a:t>Title Text</a:t>
            </a:r>
          </a:p>
        </p:txBody>
      </p:sp>
      <p:sp>
        <p:nvSpPr>
          <p:cNvPr id="94" name="Body Level One…"/>
          <p:cNvSpPr txBox="1">
            <a:spLocks noGrp="1"/>
          </p:cNvSpPr>
          <p:nvPr>
            <p:ph type="body" sz="half" idx="1"/>
          </p:nvPr>
        </p:nvSpPr>
        <p:spPr>
          <a:xfrm>
            <a:off x="406400" y="2743200"/>
            <a:ext cx="6299200" cy="6108700"/>
          </a:xfrm>
          <a:prstGeom prst="rect">
            <a:avLst/>
          </a:prstGeom>
        </p:spPr>
        <p:txBody>
          <a:bodyPr/>
          <a:lstStyle>
            <a:lvl1pPr>
              <a:buClr>
                <a:schemeClr val="accent1"/>
              </a:buClr>
              <a:buChar char="▸"/>
              <a:defRPr sz="2800"/>
            </a:lvl1pPr>
            <a:lvl2pPr>
              <a:buClr>
                <a:schemeClr val="accent1"/>
              </a:buClr>
              <a:buChar char="▸"/>
              <a:defRPr sz="2800"/>
            </a:lvl2pPr>
            <a:lvl3pPr>
              <a:buClr>
                <a:schemeClr val="accent1"/>
              </a:buClr>
              <a:buChar char="▸"/>
              <a:defRPr sz="2800"/>
            </a:lvl3pPr>
            <a:lvl4pPr>
              <a:buClr>
                <a:schemeClr val="accent1"/>
              </a:buClr>
              <a:buChar char="▸"/>
              <a:defRPr sz="2800"/>
            </a:lvl4pPr>
            <a:lvl5pPr>
              <a:buClr>
                <a:schemeClr val="accent1"/>
              </a:buClr>
              <a:buChar char="▸"/>
              <a:defRPr sz="2800"/>
            </a:lvl5pPr>
          </a:lstStyle>
          <a:p>
            <a:r>
              <a:t>Body Level One</a:t>
            </a:r>
          </a:p>
          <a:p>
            <a:pPr lvl="1"/>
            <a:r>
              <a:t>Body Level Two</a:t>
            </a:r>
          </a:p>
          <a:p>
            <a:pPr lvl="2"/>
            <a:r>
              <a:t>Body Level Three</a:t>
            </a:r>
          </a:p>
          <a:p>
            <a:pPr lvl="3"/>
            <a:r>
              <a:t>Body Level Four</a:t>
            </a:r>
          </a:p>
          <a:p>
            <a:pPr lvl="4"/>
            <a:r>
              <a:t>Body Level Five</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Line"/>
          <p:cNvSpPr/>
          <p:nvPr/>
        </p:nvSpPr>
        <p:spPr>
          <a:xfrm flipV="1">
            <a:off x="406400" y="993160"/>
            <a:ext cx="12192000" cy="263"/>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3" name="Title Text"/>
          <p:cNvSpPr txBox="1">
            <a:spLocks noGrp="1"/>
          </p:cNvSpPr>
          <p:nvPr>
            <p:ph type="title"/>
          </p:nvPr>
        </p:nvSpPr>
        <p:spPr>
          <a:xfrm>
            <a:off x="406400" y="1536700"/>
            <a:ext cx="12192000" cy="723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Title Text</a:t>
            </a:r>
          </a:p>
        </p:txBody>
      </p:sp>
      <p:sp>
        <p:nvSpPr>
          <p:cNvPr id="4" name="Body Level One…"/>
          <p:cNvSpPr txBox="1">
            <a:spLocks noGrp="1"/>
          </p:cNvSpPr>
          <p:nvPr>
            <p:ph type="body" idx="1"/>
          </p:nvPr>
        </p:nvSpPr>
        <p:spPr>
          <a:xfrm>
            <a:off x="406400" y="2743200"/>
            <a:ext cx="12192000" cy="6108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12186622" y="431800"/>
            <a:ext cx="406897" cy="457200"/>
          </a:xfrm>
          <a:prstGeom prst="rect">
            <a:avLst/>
          </a:prstGeom>
          <a:ln w="12700">
            <a:miter lim="400000"/>
          </a:ln>
        </p:spPr>
        <p:txBody>
          <a:bodyPr wrap="none" lIns="50800" tIns="50800" rIns="50800" bIns="50800">
            <a:spAutoFit/>
          </a:bodyPr>
          <a:lstStyle>
            <a:lvl1pPr algn="r">
              <a:lnSpc>
                <a:spcPct val="80000"/>
              </a:lnSpc>
              <a:spcBef>
                <a:spcPts val="0"/>
              </a:spcBef>
              <a:defRPr sz="2400">
                <a:latin typeface="DIN Alternate"/>
                <a:ea typeface="DIN Alternate"/>
                <a:cs typeface="DIN Alternate"/>
                <a:sym typeface="DIN Alternate"/>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1pPr>
      <a:lvl2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2pPr>
      <a:lvl3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3pPr>
      <a:lvl4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4pPr>
      <a:lvl5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5pPr>
      <a:lvl6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6pPr>
      <a:lvl7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7pPr>
      <a:lvl8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8pPr>
      <a:lvl9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9pPr>
    </p:titleStyle>
    <p:bodyStyle>
      <a:lvl1pPr marL="444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1pPr>
      <a:lvl2pPr marL="889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2pPr>
      <a:lvl3pPr marL="1333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3pPr>
      <a:lvl4pPr marL="1778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4pPr>
      <a:lvl5pPr marL="2222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5pPr>
      <a:lvl6pPr marL="2667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6pPr>
      <a:lvl7pPr marL="3111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7pPr>
      <a:lvl8pPr marL="3556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8pPr>
      <a:lvl9pPr marL="4000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9pPr>
    </p:bodyStyle>
    <p:otherStyle>
      <a:lvl1pPr marL="0" marR="0" indent="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1pPr>
      <a:lvl2pPr marL="0" marR="0" indent="2286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2pPr>
      <a:lvl3pPr marL="0" marR="0" indent="4572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3pPr>
      <a:lvl4pPr marL="0" marR="0" indent="6858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4pPr>
      <a:lvl5pPr marL="0" marR="0" indent="9144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5pPr>
      <a:lvl6pPr marL="0" marR="0" indent="11430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6pPr>
      <a:lvl7pPr marL="0" marR="0" indent="13716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7pPr>
      <a:lvl8pPr marL="0" marR="0" indent="16002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8pPr>
      <a:lvl9pPr marL="0" marR="0" indent="18288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kbranigan/cJSON"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hyperlink" Target="https://code.google.com/archive/p/crypto-js/"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www.literatecode.com/aes256"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15.xml"/><Relationship Id="rId5" Type="http://schemas.openxmlformats.org/officeDocument/2006/relationships/image" Target="../media/image12.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s://blog.npmjs.org/post/180565383195/details-about-the-event-stream-incident"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blog.npmjs.org/post/180565383195/details-about-the-event-stream-incident"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hyperlink" Target="https://www.zdnet.com/article/another-one-line-npm-package-breaks-the-javascript-ecosyste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blog.npmjs.org/post/180565383195/details-about-the-event-stream-incident"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nvd.nist.gov/general/visualizations/vulnerability-visualizations/cvss-severity-distribution-over-time" TargetMode="External"/><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49.xml.rels><?xml version="1.0" encoding="UTF-8" standalone="yes"?>
<Relationships xmlns="http://schemas.openxmlformats.org/package/2006/relationships"><Relationship Id="rId3" Type="http://schemas.openxmlformats.org/officeDocument/2006/relationships/hyperlink" Target="https://nvd.nist.gov/vuln/full-listing/2019/3" TargetMode="External"/><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hyperlink" Target="https://nvd.nist.gov/vuln/full-listing/2022/1"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2.xml"/><Relationship Id="rId1" Type="http://schemas.openxmlformats.org/officeDocument/2006/relationships/slideLayout" Target="../slideLayouts/slideLayout15.xml"/><Relationship Id="rId4" Type="http://schemas.openxmlformats.org/officeDocument/2006/relationships/hyperlink" Target="https://www.sonypictures.com/movies/underworld"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mailto:sec-princess@unroutable.me" TargetMode="External"/><Relationship Id="rId2" Type="http://schemas.openxmlformats.org/officeDocument/2006/relationships/notesSlide" Target="../notesSlides/notesSlide63.xml"/><Relationship Id="rId1" Type="http://schemas.openxmlformats.org/officeDocument/2006/relationships/slideLayout" Target="../slideLayouts/slideLayout15.xml"/><Relationship Id="rId5" Type="http://schemas.openxmlformats.org/officeDocument/2006/relationships/hyperlink" Target="https://www.transtechsocial.org/" TargetMode="External"/><Relationship Id="rId4" Type="http://schemas.openxmlformats.org/officeDocument/2006/relationships/image" Target="../media/image27.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Choosing more secure  open source packages: Lessons from the Real world"/>
          <p:cNvSpPr txBox="1">
            <a:spLocks noGrp="1"/>
          </p:cNvSpPr>
          <p:nvPr>
            <p:ph type="ctrTitle"/>
          </p:nvPr>
        </p:nvSpPr>
        <p:spPr>
          <a:prstGeom prst="rect">
            <a:avLst/>
          </a:prstGeom>
        </p:spPr>
        <p:txBody>
          <a:bodyPr/>
          <a:lstStyle/>
          <a:p>
            <a:pPr defTabSz="531622">
              <a:defRPr sz="6734">
                <a:solidFill>
                  <a:srgbClr val="FFFFFF"/>
                </a:solidFill>
              </a:defRPr>
            </a:pPr>
            <a:r>
              <a:rPr dirty="0"/>
              <a:t>Choosing more secure </a:t>
            </a:r>
            <a:br>
              <a:rPr dirty="0"/>
            </a:br>
            <a:r>
              <a:rPr dirty="0"/>
              <a:t>open source packages:</a:t>
            </a:r>
            <a:br>
              <a:rPr dirty="0"/>
            </a:br>
            <a:r>
              <a:rPr dirty="0"/>
              <a:t>Lessons from the Real world</a:t>
            </a:r>
          </a:p>
        </p:txBody>
      </p:sp>
      <p:sp>
        <p:nvSpPr>
          <p:cNvPr id="170" name="F5 Security Jam"/>
          <p:cNvSpPr txBox="1">
            <a:spLocks noGrp="1"/>
          </p:cNvSpPr>
          <p:nvPr>
            <p:ph type="subTitle" sz="quarter" idx="1"/>
          </p:nvPr>
        </p:nvSpPr>
        <p:spPr>
          <a:prstGeom prst="rect">
            <a:avLst/>
          </a:prstGeom>
        </p:spPr>
        <p:txBody>
          <a:bodyPr/>
          <a:lstStyle>
            <a:lvl1pPr defTabSz="566674">
              <a:spcBef>
                <a:spcPts val="2200"/>
              </a:spcBef>
              <a:defRPr sz="5238"/>
            </a:lvl1pPr>
          </a:lstStyle>
          <a:p>
            <a:r>
              <a:rPr lang="en-US" dirty="0"/>
              <a:t>Tech Academy – February 18, 2022</a:t>
            </a:r>
            <a:endParaRPr dirty="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Before You start looking at code or Dev practices"/>
          <p:cNvSpPr txBox="1">
            <a:spLocks noGrp="1"/>
          </p:cNvSpPr>
          <p:nvPr>
            <p:ph type="title"/>
          </p:nvPr>
        </p:nvSpPr>
        <p:spPr>
          <a:prstGeom prst="rect">
            <a:avLst/>
          </a:prstGeom>
        </p:spPr>
        <p:txBody>
          <a:bodyPr/>
          <a:lstStyle>
            <a:lvl1pPr defTabSz="467359">
              <a:spcBef>
                <a:spcPts val="2200"/>
              </a:spcBef>
              <a:defRPr sz="4800">
                <a:solidFill>
                  <a:srgbClr val="838787"/>
                </a:solidFill>
              </a:defRPr>
            </a:lvl1pPr>
          </a:lstStyle>
          <a:p>
            <a:r>
              <a:t>Before You start looking at code or Dev practices</a:t>
            </a:r>
          </a:p>
        </p:txBody>
      </p:sp>
      <p:sp>
        <p:nvSpPr>
          <p:cNvPr id="213" name="Choose your repository…"/>
          <p:cNvSpPr txBox="1">
            <a:spLocks noGrp="1"/>
          </p:cNvSpPr>
          <p:nvPr>
            <p:ph type="body" idx="1"/>
          </p:nvPr>
        </p:nvSpPr>
        <p:spPr>
          <a:prstGeom prst="rect">
            <a:avLst/>
          </a:prstGeom>
        </p:spPr>
        <p:txBody>
          <a:bodyPr/>
          <a:lstStyle/>
          <a:p>
            <a:r>
              <a:rPr dirty="0"/>
              <a:t>Choose your repository</a:t>
            </a:r>
          </a:p>
          <a:p>
            <a:r>
              <a:rPr dirty="0"/>
              <a:t>Look at the license</a:t>
            </a:r>
          </a:p>
          <a:p>
            <a:pPr lvl="1"/>
            <a:r>
              <a:rPr dirty="0"/>
              <a:t>Is it compatible</a:t>
            </a:r>
          </a:p>
          <a:p>
            <a:pPr lvl="1"/>
            <a:r>
              <a:rPr dirty="0"/>
              <a:t>Is there a license at all</a:t>
            </a:r>
          </a:p>
          <a:p>
            <a:endParaRPr dirty="0"/>
          </a:p>
          <a:p>
            <a:pPr marL="0" indent="0" algn="ctr">
              <a:buClrTx/>
              <a:buSzTx/>
              <a:buFontTx/>
              <a:buNone/>
              <a:defRPr b="1">
                <a:latin typeface="Avenir Next"/>
                <a:ea typeface="Avenir Next"/>
                <a:cs typeface="Avenir Next"/>
                <a:sym typeface="Avenir Next"/>
              </a:defRPr>
            </a:pPr>
            <a:r>
              <a:rPr dirty="0"/>
              <a:t>If this fails you won’t need worry about the rest</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Title 1"/>
          <p:cNvSpPr txBox="1">
            <a:spLocks noGrp="1"/>
          </p:cNvSpPr>
          <p:nvPr>
            <p:ph type="ctrTitle"/>
          </p:nvPr>
        </p:nvSpPr>
        <p:spPr>
          <a:prstGeom prst="rect">
            <a:avLst/>
          </a:prstGeom>
        </p:spPr>
        <p:txBody>
          <a:bodyPr/>
          <a:lstStyle/>
          <a:p>
            <a:pPr defTabSz="233679">
              <a:defRPr sz="6800">
                <a:solidFill>
                  <a:srgbClr val="C3D600">
                    <a:alpha val="90000"/>
                  </a:srgbClr>
                </a:solidFill>
              </a:defRPr>
            </a:pPr>
            <a:r>
              <a:rPr>
                <a:solidFill>
                  <a:srgbClr val="A6AAA9"/>
                </a:solidFill>
              </a:rPr>
              <a:t>Step 1:</a:t>
            </a:r>
            <a:br>
              <a:rPr>
                <a:solidFill>
                  <a:srgbClr val="A6AAA9"/>
                </a:solidFill>
              </a:rPr>
            </a:br>
            <a:r>
              <a:rPr>
                <a:solidFill>
                  <a:srgbClr val="FFFFFF">
                    <a:alpha val="90000"/>
                  </a:srgbClr>
                </a:solidFill>
              </a:rPr>
              <a:t>Take a look</a:t>
            </a:r>
            <a:br>
              <a:rPr>
                <a:solidFill>
                  <a:srgbClr val="FFFFFF">
                    <a:alpha val="90000"/>
                  </a:srgbClr>
                </a:solidFill>
              </a:rPr>
            </a:br>
            <a:r>
              <a:rPr>
                <a:solidFill>
                  <a:srgbClr val="FFFFFF">
                    <a:alpha val="90000"/>
                  </a:srgbClr>
                </a:solidFill>
              </a:rPr>
              <a:t>first look</a:t>
            </a:r>
          </a:p>
        </p:txBody>
      </p:sp>
      <p:pic>
        <p:nvPicPr>
          <p:cNvPr id="218" name="Image" descr="Image"/>
          <p:cNvPicPr>
            <a:picLocks noChangeAspect="1"/>
          </p:cNvPicPr>
          <p:nvPr/>
        </p:nvPicPr>
        <p:blipFill>
          <a:blip r:embed="rId3"/>
          <a:stretch>
            <a:fillRect/>
          </a:stretch>
        </p:blipFill>
        <p:spPr>
          <a:xfrm>
            <a:off x="3526705" y="1256355"/>
            <a:ext cx="5951390" cy="4097375"/>
          </a:xfrm>
          <a:prstGeom prst="rect">
            <a:avLst/>
          </a:prstGeom>
          <a:ln w="12700">
            <a:miter lim="400000"/>
          </a:ln>
        </p:spPr>
      </p:pic>
      <p:sp>
        <p:nvSpPr>
          <p:cNvPr id="219" name="https://clipartxtras.com/categories/view/24dc10f8c0e963e9168b2fcab20d51d21feb8bff/take-a-look-clipart.html"/>
          <p:cNvSpPr txBox="1"/>
          <p:nvPr/>
        </p:nvSpPr>
        <p:spPr>
          <a:xfrm>
            <a:off x="242288" y="9108754"/>
            <a:ext cx="9348877" cy="342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400"/>
            </a:lvl1pPr>
          </a:lstStyle>
          <a:p>
            <a:r>
              <a:t>https://clipartxtras.com/categories/view/24dc10f8c0e963e9168b2fcab20d51d21feb8bff/take-a-look-clipart.html</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23" name="Title 2"/>
          <p:cNvSpPr txBox="1">
            <a:spLocks noGrp="1"/>
          </p:cNvSpPr>
          <p:nvPr>
            <p:ph type="title"/>
          </p:nvPr>
        </p:nvSpPr>
        <p:spPr>
          <a:prstGeom prst="rect">
            <a:avLst/>
          </a:prstGeom>
        </p:spPr>
        <p:txBody>
          <a:bodyPr>
            <a:normAutofit fontScale="90000"/>
          </a:bodyPr>
          <a:lstStyle>
            <a:lvl1pPr defTabSz="338835">
              <a:defRPr sz="9860">
                <a:solidFill>
                  <a:srgbClr val="A6AAA9"/>
                </a:solidFill>
              </a:defRPr>
            </a:lvl1pPr>
          </a:lstStyle>
          <a:p>
            <a:r>
              <a:t>Some Key Questions for a First Look at a New Package</a:t>
            </a:r>
          </a:p>
        </p:txBody>
      </p:sp>
      <p:sp>
        <p:nvSpPr>
          <p:cNvPr id="224" name="Content Placeholder 3"/>
          <p:cNvSpPr txBox="1">
            <a:spLocks noGrp="1"/>
          </p:cNvSpPr>
          <p:nvPr>
            <p:ph type="body" idx="1"/>
          </p:nvPr>
        </p:nvSpPr>
        <p:spPr>
          <a:xfrm>
            <a:off x="406400" y="1078895"/>
            <a:ext cx="12192000" cy="4991705"/>
          </a:xfrm>
          <a:prstGeom prst="rect">
            <a:avLst/>
          </a:prstGeom>
        </p:spPr>
        <p:txBody>
          <a:bodyPr/>
          <a:lstStyle/>
          <a:p>
            <a:pPr marL="430911" indent="-298323" defTabSz="338835">
              <a:spcBef>
                <a:spcPts val="1300"/>
              </a:spcBef>
              <a:buSzPct val="100000"/>
              <a:buFont typeface="Arial"/>
              <a:buChar char="•"/>
              <a:defRPr sz="2784"/>
            </a:pPr>
            <a:r>
              <a:t>read the readme,,or any other readily available introductory information?</a:t>
            </a:r>
          </a:p>
          <a:p>
            <a:pPr marL="430911" indent="-298323" defTabSz="338835">
              <a:spcBef>
                <a:spcPts val="1300"/>
              </a:spcBef>
              <a:buSzPct val="100000"/>
              <a:buFont typeface="Arial"/>
              <a:buChar char="•"/>
              <a:defRPr sz="2784"/>
            </a:pPr>
            <a:r>
              <a:t>Does this code appear to be held to good software development standards?</a:t>
            </a:r>
          </a:p>
          <a:p>
            <a:pPr marL="430911" indent="-298323" defTabSz="338835">
              <a:spcBef>
                <a:spcPts val="1300"/>
              </a:spcBef>
              <a:buSzPct val="100000"/>
              <a:buFont typeface="Arial"/>
              <a:buChar char="•"/>
              <a:defRPr sz="2784"/>
            </a:pPr>
            <a:r>
              <a:t>Is this code used professionally or is it a hobby project?</a:t>
            </a:r>
          </a:p>
          <a:p>
            <a:pPr marL="430911" indent="-298323" defTabSz="338835">
              <a:spcBef>
                <a:spcPts val="1300"/>
              </a:spcBef>
              <a:buSzPct val="100000"/>
              <a:buFont typeface="Arial"/>
              <a:buChar char="•"/>
              <a:defRPr sz="2784"/>
            </a:pPr>
            <a:r>
              <a:t>Are there any signs that there are known issues with this code?</a:t>
            </a:r>
          </a:p>
          <a:p>
            <a:pPr marL="430911" indent="-298323" defTabSz="338835">
              <a:spcBef>
                <a:spcPts val="1300"/>
              </a:spcBef>
              <a:buSzPct val="100000"/>
              <a:buFont typeface="Arial"/>
              <a:buChar char="•"/>
              <a:defRPr sz="2784"/>
            </a:pPr>
            <a:r>
              <a:t>Does this code only solve one use case or is it robust enough for other use cases?</a:t>
            </a:r>
          </a:p>
          <a:p>
            <a:pPr marL="430911" indent="-298323" defTabSz="338835">
              <a:spcBef>
                <a:spcPts val="1300"/>
              </a:spcBef>
              <a:buSzPct val="100000"/>
              <a:buFont typeface="Arial"/>
              <a:buChar char="•"/>
              <a:defRPr sz="2784"/>
            </a:pPr>
            <a:r>
              <a:t>Is this code active or an archive essentially abandoned?</a:t>
            </a:r>
          </a:p>
          <a:p>
            <a:pPr marL="430911" indent="-298323" defTabSz="338835">
              <a:spcBef>
                <a:spcPts val="1300"/>
              </a:spcBef>
              <a:buSzPct val="100000"/>
              <a:buFont typeface="Arial"/>
              <a:buChar char="•"/>
              <a:defRPr sz="2784"/>
            </a:pPr>
            <a:endParaRPr/>
          </a:p>
          <a:p>
            <a:pPr indent="132587" defTabSz="338835">
              <a:spcBef>
                <a:spcPts val="1300"/>
              </a:spcBef>
              <a:defRPr sz="2784"/>
            </a:pPr>
            <a:r>
              <a:t>Look for </a:t>
            </a:r>
            <a:r>
              <a:rPr>
                <a:solidFill>
                  <a:srgbClr val="FFFFFF"/>
                </a:solidFill>
              </a:rPr>
              <a:t>warning signs</a:t>
            </a:r>
            <a:r>
              <a:t>.</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26" name="Title 3"/>
          <p:cNvSpPr txBox="1">
            <a:spLocks noGrp="1"/>
          </p:cNvSpPr>
          <p:nvPr>
            <p:ph type="title"/>
          </p:nvPr>
        </p:nvSpPr>
        <p:spPr>
          <a:prstGeom prst="rect">
            <a:avLst/>
          </a:prstGeom>
        </p:spPr>
        <p:txBody>
          <a:bodyPr/>
          <a:lstStyle>
            <a:lvl1pPr defTabSz="519937">
              <a:defRPr sz="15130">
                <a:solidFill>
                  <a:srgbClr val="A6AAA9"/>
                </a:solidFill>
              </a:defRPr>
            </a:lvl1pPr>
          </a:lstStyle>
          <a:p>
            <a:r>
              <a:t>In other words…</a:t>
            </a:r>
          </a:p>
        </p:txBody>
      </p:sp>
      <p:sp>
        <p:nvSpPr>
          <p:cNvPr id="227" name="Content Placeholder 1"/>
          <p:cNvSpPr txBox="1">
            <a:spLocks noGrp="1"/>
          </p:cNvSpPr>
          <p:nvPr>
            <p:ph type="body" sz="quarter" idx="1"/>
          </p:nvPr>
        </p:nvSpPr>
        <p:spPr>
          <a:xfrm>
            <a:off x="406400" y="3376212"/>
            <a:ext cx="12192000" cy="1803401"/>
          </a:xfrm>
          <a:prstGeom prst="rect">
            <a:avLst/>
          </a:prstGeom>
        </p:spPr>
        <p:txBody>
          <a:bodyPr/>
          <a:lstStyle>
            <a:lvl1pPr defTabSz="368045">
              <a:spcBef>
                <a:spcPts val="1400"/>
              </a:spcBef>
              <a:defRPr sz="11466"/>
            </a:lvl1pPr>
          </a:lstStyle>
          <a:p>
            <a:r>
              <a:t>Is it            ?</a:t>
            </a:r>
          </a:p>
        </p:txBody>
      </p:sp>
      <p:pic>
        <p:nvPicPr>
          <p:cNvPr id="228" name="Shape 173" descr="Shape 173"/>
          <p:cNvPicPr>
            <a:picLocks noChangeAspect="1"/>
          </p:cNvPicPr>
          <p:nvPr/>
        </p:nvPicPr>
        <p:blipFill>
          <a:blip r:embed="rId3"/>
          <a:stretch>
            <a:fillRect/>
          </a:stretch>
        </p:blipFill>
        <p:spPr>
          <a:xfrm>
            <a:off x="5710620" y="2491317"/>
            <a:ext cx="3851057" cy="357319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itle 1"/>
          <p:cNvSpPr txBox="1">
            <a:spLocks noGrp="1"/>
          </p:cNvSpPr>
          <p:nvPr>
            <p:ph type="ctrTitle"/>
          </p:nvPr>
        </p:nvSpPr>
        <p:spPr>
          <a:prstGeom prst="rect">
            <a:avLst/>
          </a:prstGeom>
        </p:spPr>
        <p:txBody>
          <a:bodyPr/>
          <a:lstStyle>
            <a:lvl1pPr algn="ctr" defTabSz="350520">
              <a:defRPr sz="10200">
                <a:solidFill>
                  <a:srgbClr val="A6AAA9"/>
                </a:solidFill>
              </a:defRPr>
            </a:lvl1pPr>
          </a:lstStyle>
          <a:p>
            <a:r>
              <a:t>Let’s look at some warning signs</a:t>
            </a:r>
          </a:p>
        </p:txBody>
      </p:sp>
      <p:pic>
        <p:nvPicPr>
          <p:cNvPr id="233" name="Image" descr="Image"/>
          <p:cNvPicPr>
            <a:picLocks noChangeAspect="1"/>
          </p:cNvPicPr>
          <p:nvPr/>
        </p:nvPicPr>
        <p:blipFill>
          <a:blip r:embed="rId3"/>
          <a:stretch>
            <a:fillRect/>
          </a:stretch>
        </p:blipFill>
        <p:spPr>
          <a:xfrm>
            <a:off x="4223742" y="733111"/>
            <a:ext cx="4557316" cy="4557317"/>
          </a:xfrm>
          <a:prstGeom prst="rect">
            <a:avLst/>
          </a:prstGeom>
          <a:ln w="12700">
            <a:miter lim="400000"/>
          </a:ln>
        </p:spPr>
      </p:pic>
      <p:sp>
        <p:nvSpPr>
          <p:cNvPr id="234" name="http://chittagongit.com/icon/high-risk-icon-21.html"/>
          <p:cNvSpPr txBox="1"/>
          <p:nvPr/>
        </p:nvSpPr>
        <p:spPr>
          <a:xfrm>
            <a:off x="124605" y="9087484"/>
            <a:ext cx="4289934" cy="342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400"/>
            </a:lvl1pPr>
          </a:lstStyle>
          <a:p>
            <a:r>
              <a:t>http://chittagongit.com/icon/high-risk-icon-21.html</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38" name="Title 3"/>
          <p:cNvSpPr txBox="1">
            <a:spLocks noGrp="1"/>
          </p:cNvSpPr>
          <p:nvPr>
            <p:ph type="title"/>
          </p:nvPr>
        </p:nvSpPr>
        <p:spPr>
          <a:xfrm>
            <a:off x="149626" y="6622556"/>
            <a:ext cx="12192001" cy="2705101"/>
          </a:xfrm>
          <a:prstGeom prst="rect">
            <a:avLst/>
          </a:prstGeom>
        </p:spPr>
        <p:txBody>
          <a:bodyPr/>
          <a:lstStyle/>
          <a:p>
            <a:pPr defTabSz="350520">
              <a:defRPr sz="10200">
                <a:solidFill>
                  <a:srgbClr val="A6AAA9"/>
                </a:solidFill>
              </a:defRPr>
            </a:pPr>
            <a:r>
              <a:t>Even the developers say to </a:t>
            </a:r>
            <a:r>
              <a:rPr>
                <a:solidFill>
                  <a:srgbClr val="FFFFFF"/>
                </a:solidFill>
              </a:rPr>
              <a:t>use something else</a:t>
            </a:r>
            <a:r>
              <a:t>…</a:t>
            </a:r>
          </a:p>
        </p:txBody>
      </p:sp>
      <p:sp>
        <p:nvSpPr>
          <p:cNvPr id="239" name="Rounded Rectangle" descr="“use TweetNaCl.js (a TweetNaCl port to JavaScript) rather than this implementation, which is more likely to perform in constant time and has likely seen more eyes for review/audits.”&#13;&#10;"/>
          <p:cNvSpPr/>
          <p:nvPr/>
        </p:nvSpPr>
        <p:spPr>
          <a:xfrm>
            <a:off x="3212034" y="971379"/>
            <a:ext cx="6555870" cy="3926883"/>
          </a:xfrm>
          <a:prstGeom prst="roundRect">
            <a:avLst>
              <a:gd name="adj" fmla="val 17320"/>
            </a:avLst>
          </a:prstGeom>
          <a:ln w="25400">
            <a:solidFill>
              <a:srgbClr val="A6AAA9"/>
            </a:solidFill>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240" name="“use TweetNaCl.js (a TweetNaCl port to JavaScript) rather than this implementation, which is more likely to perform in constant time and has likely seen more eyes for review/audits.”"/>
          <p:cNvSpPr txBox="1"/>
          <p:nvPr/>
        </p:nvSpPr>
        <p:spPr>
          <a:xfrm>
            <a:off x="3411243" y="1193396"/>
            <a:ext cx="6394223" cy="34828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nchor="ctr">
            <a:spAutoFit/>
          </a:bodyPr>
          <a:lstStyle/>
          <a:p>
            <a:pPr>
              <a:defRPr sz="3200">
                <a:solidFill>
                  <a:srgbClr val="A6AAA9"/>
                </a:solidFill>
              </a:defRPr>
            </a:pPr>
            <a:r>
              <a:rPr dirty="0"/>
              <a:t>“</a:t>
            </a:r>
            <a:r>
              <a:rPr dirty="0">
                <a:solidFill>
                  <a:schemeClr val="accent4"/>
                </a:solidFill>
              </a:rPr>
              <a:t>use </a:t>
            </a:r>
            <a:r>
              <a:rPr dirty="0" err="1">
                <a:solidFill>
                  <a:schemeClr val="accent4"/>
                </a:solidFill>
              </a:rPr>
              <a:t>TweetNaCl.js</a:t>
            </a:r>
            <a:r>
              <a:rPr dirty="0"/>
              <a:t> (a </a:t>
            </a:r>
            <a:r>
              <a:rPr dirty="0" err="1"/>
              <a:t>TweetNaCl</a:t>
            </a:r>
            <a:r>
              <a:rPr dirty="0"/>
              <a:t> port to JavaScript) rather than this implementation, which is more likely to perform in constant time and has likely seen more eyes for review/audits.”</a:t>
            </a:r>
          </a:p>
        </p:txBody>
      </p:sp>
      <p:sp>
        <p:nvSpPr>
          <p:cNvPr id="241" name="https://github.com/andi506/crypto-js"/>
          <p:cNvSpPr txBox="1"/>
          <p:nvPr/>
        </p:nvSpPr>
        <p:spPr>
          <a:xfrm>
            <a:off x="3270720" y="4967255"/>
            <a:ext cx="6675269" cy="10982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457200">
              <a:lnSpc>
                <a:spcPct val="117999"/>
              </a:lnSpc>
              <a:spcBef>
                <a:spcPts val="0"/>
              </a:spcBef>
              <a:defRPr sz="3000">
                <a:solidFill>
                  <a:srgbClr val="A6AAA9"/>
                </a:solidFill>
                <a:latin typeface="Muli"/>
                <a:ea typeface="Muli"/>
                <a:cs typeface="Muli"/>
                <a:sym typeface="Muli"/>
              </a:defRPr>
            </a:lvl1pPr>
          </a:lstStyle>
          <a:p>
            <a:r>
              <a:t>https://github.com/andi506/crypto-js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45" name="Title 3"/>
          <p:cNvSpPr txBox="1">
            <a:spLocks noGrp="1"/>
          </p:cNvSpPr>
          <p:nvPr>
            <p:ph type="title"/>
          </p:nvPr>
        </p:nvSpPr>
        <p:spPr>
          <a:xfrm>
            <a:off x="149626" y="6622556"/>
            <a:ext cx="12192001" cy="2705101"/>
          </a:xfrm>
          <a:prstGeom prst="rect">
            <a:avLst/>
          </a:prstGeom>
        </p:spPr>
        <p:txBody>
          <a:bodyPr/>
          <a:lstStyle/>
          <a:p>
            <a:pPr algn="ctr" defTabSz="350520">
              <a:defRPr sz="10200">
                <a:solidFill>
                  <a:srgbClr val="A6AAA9"/>
                </a:solidFill>
              </a:defRPr>
            </a:pPr>
            <a:r>
              <a:t>READ CAREFULLY &amp; </a:t>
            </a:r>
            <a:r>
              <a:rPr>
                <a:solidFill>
                  <a:srgbClr val="FFFFFF"/>
                </a:solidFill>
              </a:rPr>
              <a:t>use something else</a:t>
            </a:r>
            <a:r>
              <a:t>…</a:t>
            </a:r>
          </a:p>
        </p:txBody>
      </p:sp>
      <p:grpSp>
        <p:nvGrpSpPr>
          <p:cNvPr id="248" name="Group" descr="This code is reference software only and is not feature complete. It should not be used in commercial products at this time. Intel makes no claims for the quality or completeness of this code.&#13;&#10;&#10;"/>
          <p:cNvGrpSpPr/>
          <p:nvPr/>
        </p:nvGrpSpPr>
        <p:grpSpPr>
          <a:xfrm>
            <a:off x="3744410" y="727769"/>
            <a:ext cx="5515980" cy="3678659"/>
            <a:chOff x="0" y="0"/>
            <a:chExt cx="5515978" cy="3678658"/>
          </a:xfrm>
        </p:grpSpPr>
        <p:sp>
          <p:nvSpPr>
            <p:cNvPr id="246" name="Rounded Rectangle"/>
            <p:cNvSpPr/>
            <p:nvPr/>
          </p:nvSpPr>
          <p:spPr>
            <a:xfrm>
              <a:off x="0" y="0"/>
              <a:ext cx="5515979" cy="3678659"/>
            </a:xfrm>
            <a:prstGeom prst="roundRect">
              <a:avLst>
                <a:gd name="adj" fmla="val 16667"/>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sz="2800" cap="all">
                  <a:solidFill>
                    <a:srgbClr val="81FFF9"/>
                  </a:solidFill>
                  <a:latin typeface="+mn-lt"/>
                  <a:ea typeface="+mn-ea"/>
                  <a:cs typeface="+mn-cs"/>
                  <a:sym typeface="DIN Condensed"/>
                </a:defRPr>
              </a:pPr>
              <a:endParaRPr/>
            </a:p>
          </p:txBody>
        </p:sp>
        <p:sp>
          <p:nvSpPr>
            <p:cNvPr id="247" name="*****************DISCLAIMER******************…"/>
            <p:cNvSpPr txBox="1"/>
            <p:nvPr/>
          </p:nvSpPr>
          <p:spPr>
            <a:xfrm>
              <a:off x="179578" y="560241"/>
              <a:ext cx="5156823" cy="255817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5023" tIns="65023" rIns="65023" bIns="65023" numCol="1" anchor="ctr">
              <a:noAutofit/>
            </a:bodyPr>
            <a:lstStyle/>
            <a:p>
              <a:pPr>
                <a:defRPr>
                  <a:solidFill>
                    <a:srgbClr val="003C71"/>
                  </a:solidFill>
                  <a:latin typeface="Muli"/>
                  <a:ea typeface="Muli"/>
                  <a:cs typeface="Muli"/>
                  <a:sym typeface="Muli"/>
                </a:defRPr>
              </a:pPr>
              <a:r>
                <a:rPr dirty="0">
                  <a:solidFill>
                    <a:srgbClr val="A6AAA9"/>
                  </a:solidFill>
                </a:rPr>
                <a:t>****************DISCLAIMER************</a:t>
              </a:r>
            </a:p>
            <a:p>
              <a:pPr>
                <a:defRPr>
                  <a:solidFill>
                    <a:srgbClr val="003C71"/>
                  </a:solidFill>
                  <a:latin typeface="Muli"/>
                  <a:ea typeface="Muli"/>
                  <a:cs typeface="Muli"/>
                  <a:sym typeface="Muli"/>
                </a:defRPr>
              </a:pPr>
              <a:r>
                <a:rPr dirty="0">
                  <a:solidFill>
                    <a:srgbClr val="A6AAA9"/>
                  </a:solidFill>
                </a:rPr>
                <a:t>This code is reference software only and is not feature complete</a:t>
              </a:r>
              <a:r>
                <a:rPr dirty="0"/>
                <a:t>. </a:t>
              </a:r>
              <a:r>
                <a:rPr b="1" dirty="0">
                  <a:solidFill>
                    <a:srgbClr val="FFFFFF"/>
                  </a:solidFill>
                </a:rPr>
                <a:t>It should not be used in commercial products at this time.</a:t>
              </a:r>
              <a:r>
                <a:rPr dirty="0"/>
                <a:t> </a:t>
              </a:r>
              <a:r>
                <a:rPr dirty="0">
                  <a:solidFill>
                    <a:srgbClr val="A6AAA9"/>
                  </a:solidFill>
                </a:rPr>
                <a:t>Intel makes no claims for the quality or completeness of this code.</a:t>
              </a:r>
            </a:p>
          </p:txBody>
        </p:sp>
      </p:grpSp>
      <p:sp>
        <p:nvSpPr>
          <p:cNvPr id="249" name="https://github.com/01org/IntelRackScaleArchitecture"/>
          <p:cNvSpPr txBox="1"/>
          <p:nvPr/>
        </p:nvSpPr>
        <p:spPr>
          <a:xfrm>
            <a:off x="3522761" y="4673600"/>
            <a:ext cx="5959278" cy="406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ct val="117999"/>
              </a:lnSpc>
              <a:spcBef>
                <a:spcPts val="0"/>
              </a:spcBef>
              <a:defRPr>
                <a:solidFill>
                  <a:srgbClr val="A6AAA9"/>
                </a:solidFill>
                <a:latin typeface="Muli"/>
                <a:ea typeface="Muli"/>
                <a:cs typeface="Muli"/>
                <a:sym typeface="Muli"/>
              </a:defRPr>
            </a:lvl1pPr>
          </a:lstStyle>
          <a:p>
            <a:r>
              <a:t>https://github.com/01org/IntelRackScaleArchitecture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Title 2"/>
          <p:cNvSpPr txBox="1">
            <a:spLocks noGrp="1"/>
          </p:cNvSpPr>
          <p:nvPr>
            <p:ph type="title"/>
          </p:nvPr>
        </p:nvSpPr>
        <p:spPr>
          <a:xfrm>
            <a:off x="406400" y="6096147"/>
            <a:ext cx="12192000" cy="2463653"/>
          </a:xfrm>
          <a:prstGeom prst="rect">
            <a:avLst/>
          </a:prstGeom>
        </p:spPr>
        <p:txBody>
          <a:bodyPr/>
          <a:lstStyle>
            <a:lvl1pPr>
              <a:defRPr>
                <a:solidFill>
                  <a:srgbClr val="FFFFFF"/>
                </a:solidFill>
              </a:defRPr>
            </a:lvl1pPr>
          </a:lstStyle>
          <a:p>
            <a:r>
              <a:t>nice to know!!!!</a:t>
            </a:r>
          </a:p>
        </p:txBody>
      </p:sp>
      <p:sp>
        <p:nvSpPr>
          <p:cNvPr id="254" name="Rounded Rectangle" descr="“I didn’t write this code but I like it.” &#13;&#10;&#10;"/>
          <p:cNvSpPr/>
          <p:nvPr/>
        </p:nvSpPr>
        <p:spPr>
          <a:xfrm>
            <a:off x="189181" y="1190319"/>
            <a:ext cx="12354561" cy="4192928"/>
          </a:xfrm>
          <a:prstGeom prst="roundRect">
            <a:avLst>
              <a:gd name="adj" fmla="val 16667"/>
            </a:avLst>
          </a:prstGeom>
          <a:ln w="25400">
            <a:solidFill>
              <a:srgbClr val="A6AAA9"/>
            </a:solidFill>
          </a:ln>
        </p:spPr>
        <p:txBody>
          <a:bodyPr lIns="50800" tIns="50800" rIns="50800" bIns="50800" anchor="ctr"/>
          <a:lstStyle/>
          <a:p>
            <a:pPr algn="ctr">
              <a:lnSpc>
                <a:spcPct val="80000"/>
              </a:lnSpc>
              <a:spcBef>
                <a:spcPts val="500"/>
              </a:spcBef>
              <a:defRPr sz="2800" cap="all">
                <a:solidFill>
                  <a:srgbClr val="FFFFFF"/>
                </a:solidFill>
                <a:latin typeface="+mn-lt"/>
                <a:ea typeface="+mn-ea"/>
                <a:cs typeface="+mn-cs"/>
                <a:sym typeface="DIN Condensed"/>
              </a:defRPr>
            </a:pPr>
            <a:endParaRPr/>
          </a:p>
        </p:txBody>
      </p:sp>
      <p:sp>
        <p:nvSpPr>
          <p:cNvPr id="255" name="“I didn’t write this code but I like it.”"/>
          <p:cNvSpPr txBox="1"/>
          <p:nvPr/>
        </p:nvSpPr>
        <p:spPr>
          <a:xfrm>
            <a:off x="393862" y="1939059"/>
            <a:ext cx="11945199" cy="26954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nchor="ctr">
            <a:spAutoFit/>
          </a:bodyPr>
          <a:lstStyle>
            <a:lvl1pPr>
              <a:defRPr sz="7400">
                <a:solidFill>
                  <a:srgbClr val="A6AAA9"/>
                </a:solidFill>
              </a:defRPr>
            </a:lvl1pPr>
          </a:lstStyle>
          <a:p>
            <a:r>
              <a:rPr dirty="0"/>
              <a:t>“I didn’t write this code but I like it.” </a:t>
            </a:r>
          </a:p>
        </p:txBody>
      </p:sp>
      <p:sp>
        <p:nvSpPr>
          <p:cNvPr id="256" name="https://github.com/kbranigan/cJSON"/>
          <p:cNvSpPr txBox="1"/>
          <p:nvPr/>
        </p:nvSpPr>
        <p:spPr>
          <a:xfrm>
            <a:off x="3908387" y="4868721"/>
            <a:ext cx="5224187"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spcBef>
                <a:spcPts val="0"/>
              </a:spcBef>
              <a:defRPr sz="2800" u="sng">
                <a:solidFill>
                  <a:schemeClr val="accent1">
                    <a:hueOff val="-84091"/>
                    <a:satOff val="15316"/>
                    <a:lumOff val="24313"/>
                  </a:schemeClr>
                </a:solidFill>
                <a:latin typeface="Abadi MT Condensed Extra Bold"/>
                <a:ea typeface="Abadi MT Condensed Extra Bold"/>
                <a:cs typeface="Abadi MT Condensed Extra Bold"/>
                <a:sym typeface="Abadi MT Condensed Extra Bold"/>
                <a:hlinkClick r:id="rId3"/>
              </a:defRPr>
            </a:lvl1pPr>
          </a:lstStyle>
          <a:p>
            <a:pPr>
              <a:defRPr u="none">
                <a:solidFill>
                  <a:schemeClr val="accent1"/>
                </a:solidFill>
              </a:defRPr>
            </a:pPr>
            <a:r>
              <a:rPr u="sng" dirty="0">
                <a:solidFill>
                  <a:schemeClr val="accent1">
                    <a:lumMod val="75000"/>
                  </a:schemeClr>
                </a:solidFill>
                <a:hlinkClick r:id="rId3">
                  <a:extLst>
                    <a:ext uri="{A12FA001-AC4F-418D-AE19-62706E023703}">
                      <ahyp:hlinkClr xmlns:ahyp="http://schemas.microsoft.com/office/drawing/2018/hyperlinkcolor" val="tx"/>
                    </a:ext>
                  </a:extLst>
                </a:hlinkClick>
              </a:rPr>
              <a:t>https://github.com/kbranigan/cJSON</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0" name="Shape 289" descr="Shape 289"/>
          <p:cNvPicPr>
            <a:picLocks noChangeAspect="1"/>
          </p:cNvPicPr>
          <p:nvPr/>
        </p:nvPicPr>
        <p:blipFill>
          <a:blip r:embed="rId3"/>
          <a:srcRect r="39893" b="58095"/>
          <a:stretch>
            <a:fillRect/>
          </a:stretch>
        </p:blipFill>
        <p:spPr>
          <a:xfrm>
            <a:off x="0" y="1219200"/>
            <a:ext cx="13004803" cy="6716053"/>
          </a:xfrm>
          <a:prstGeom prst="rect">
            <a:avLst/>
          </a:prstGeom>
          <a:ln w="12700">
            <a:miter lim="400000"/>
          </a:ln>
        </p:spPr>
      </p:pic>
      <p:sp>
        <p:nvSpPr>
          <p:cNvPr id="261" name="Oval 3">
            <a:extLst>
              <a:ext uri="{C183D7F6-B498-43B3-948B-1728B52AA6E4}">
                <adec:decorative xmlns:adec="http://schemas.microsoft.com/office/drawing/2017/decorative" val="1"/>
              </a:ext>
            </a:extLst>
          </p:cNvPr>
          <p:cNvSpPr/>
          <p:nvPr/>
        </p:nvSpPr>
        <p:spPr>
          <a:xfrm>
            <a:off x="6452855" y="3981172"/>
            <a:ext cx="5396997" cy="1192108"/>
          </a:xfrm>
          <a:prstGeom prst="ellipse">
            <a:avLst/>
          </a:prstGeom>
          <a:ln w="25400">
            <a:solidFill>
              <a:srgbClr val="FC4C02"/>
            </a:solidFill>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262" name="Oval 4">
            <a:extLst>
              <a:ext uri="{C183D7F6-B498-43B3-948B-1728B52AA6E4}">
                <adec:decorative xmlns:adec="http://schemas.microsoft.com/office/drawing/2017/decorative" val="1"/>
              </a:ext>
            </a:extLst>
          </p:cNvPr>
          <p:cNvSpPr/>
          <p:nvPr/>
        </p:nvSpPr>
        <p:spPr>
          <a:xfrm>
            <a:off x="1040383" y="1712298"/>
            <a:ext cx="2427564" cy="915756"/>
          </a:xfrm>
          <a:prstGeom prst="ellipse">
            <a:avLst/>
          </a:prstGeom>
          <a:ln w="25400">
            <a:solidFill>
              <a:srgbClr val="FC4C02"/>
            </a:solidFill>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263" name="Right Arrow 5">
            <a:extLst>
              <a:ext uri="{C183D7F6-B498-43B3-948B-1728B52AA6E4}">
                <adec:decorative xmlns:adec="http://schemas.microsoft.com/office/drawing/2017/decorative" val="1"/>
              </a:ext>
            </a:extLst>
          </p:cNvPr>
          <p:cNvSpPr/>
          <p:nvPr/>
        </p:nvSpPr>
        <p:spPr>
          <a:xfrm rot="13982272">
            <a:off x="8871618" y="4984490"/>
            <a:ext cx="1358281" cy="679141"/>
          </a:xfrm>
          <a:prstGeom prst="rightArrow">
            <a:avLst>
              <a:gd name="adj1" fmla="val 50000"/>
              <a:gd name="adj2" fmla="val 50000"/>
            </a:avLst>
          </a:prstGeom>
          <a:solidFill>
            <a:srgbClr val="003C7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grpSp>
        <p:nvGrpSpPr>
          <p:cNvPr id="266" name="Rectangle 6" descr="Shut down in January 2016&#13;&#10;"/>
          <p:cNvGrpSpPr/>
          <p:nvPr/>
        </p:nvGrpSpPr>
        <p:grpSpPr>
          <a:xfrm>
            <a:off x="8453119" y="5572421"/>
            <a:ext cx="4147088" cy="1654049"/>
            <a:chOff x="0" y="-21448"/>
            <a:chExt cx="4147086" cy="1654048"/>
          </a:xfrm>
        </p:grpSpPr>
        <p:sp>
          <p:nvSpPr>
            <p:cNvPr id="264" name="Rectangle"/>
            <p:cNvSpPr/>
            <p:nvPr/>
          </p:nvSpPr>
          <p:spPr>
            <a:xfrm>
              <a:off x="0" y="18062"/>
              <a:ext cx="4147087" cy="1575027"/>
            </a:xfrm>
            <a:prstGeom prst="rect">
              <a:avLst/>
            </a:prstGeom>
            <a:solidFill>
              <a:srgbClr val="003C71"/>
            </a:solidFill>
            <a:ln w="12700" cap="flat">
              <a:noFill/>
              <a:miter lim="400000"/>
            </a:ln>
            <a:effectLst/>
          </p:spPr>
          <p:txBody>
            <a:bodyPr wrap="square" lIns="50800" tIns="50800" rIns="50800" bIns="50800" numCol="1" anchor="ctr">
              <a:noAutofit/>
            </a:bodyP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265" name="Shut down in January 2016"/>
            <p:cNvSpPr txBox="1"/>
            <p:nvPr/>
          </p:nvSpPr>
          <p:spPr>
            <a:xfrm>
              <a:off x="0" y="-21449"/>
              <a:ext cx="4147087" cy="16540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5023" tIns="65023" rIns="65023" bIns="65023" numCol="1" anchor="ctr">
              <a:spAutoFit/>
            </a:bodyPr>
            <a:lstStyle>
              <a:lvl1pPr>
                <a:defRPr sz="4400">
                  <a:solidFill>
                    <a:srgbClr val="FFFFFF"/>
                  </a:solidFill>
                </a:defRPr>
              </a:lvl1pPr>
            </a:lstStyle>
            <a:p>
              <a:r>
                <a:rPr dirty="0"/>
                <a:t>Shut down in January 2016</a:t>
              </a:r>
            </a:p>
          </p:txBody>
        </p:sp>
      </p:gr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70" name="Title 2"/>
          <p:cNvSpPr txBox="1">
            <a:spLocks noGrp="1"/>
          </p:cNvSpPr>
          <p:nvPr>
            <p:ph type="title"/>
          </p:nvPr>
        </p:nvSpPr>
        <p:spPr>
          <a:prstGeom prst="rect">
            <a:avLst/>
          </a:prstGeom>
        </p:spPr>
        <p:txBody>
          <a:bodyPr/>
          <a:lstStyle>
            <a:lvl1pPr>
              <a:defRPr sz="7600">
                <a:solidFill>
                  <a:srgbClr val="A6AAA9"/>
                </a:solidFill>
              </a:defRPr>
            </a:lvl1pPr>
          </a:lstStyle>
          <a:p>
            <a:r>
              <a:t>Does anyone really look to see what this means?</a:t>
            </a:r>
          </a:p>
        </p:txBody>
      </p:sp>
      <p:pic>
        <p:nvPicPr>
          <p:cNvPr id="271" name="Shape 150" descr="Shape 150"/>
          <p:cNvPicPr>
            <a:picLocks noChangeAspect="1"/>
          </p:cNvPicPr>
          <p:nvPr/>
        </p:nvPicPr>
        <p:blipFill>
          <a:blip r:embed="rId3"/>
          <a:stretch>
            <a:fillRect/>
          </a:stretch>
        </p:blipFill>
        <p:spPr>
          <a:xfrm>
            <a:off x="468233" y="276994"/>
            <a:ext cx="12310372" cy="557885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How well do you know what’s inside your projects?"/>
          <p:cNvSpPr txBox="1">
            <a:spLocks noGrp="1"/>
          </p:cNvSpPr>
          <p:nvPr>
            <p:ph type="body" sz="quarter" idx="4294967295"/>
          </p:nvPr>
        </p:nvSpPr>
        <p:spPr>
          <a:xfrm>
            <a:off x="406400" y="4450054"/>
            <a:ext cx="12192000" cy="1143599"/>
          </a:xfrm>
          <a:prstGeom prst="rect">
            <a:avLst/>
          </a:prstGeom>
        </p:spPr>
        <p:txBody>
          <a:bodyPr/>
          <a:lstStyle>
            <a:lvl1pPr marL="0" indent="0" defTabSz="566674">
              <a:spcBef>
                <a:spcPts val="2300"/>
              </a:spcBef>
              <a:buClrTx/>
              <a:buSzTx/>
              <a:buFontTx/>
              <a:buNone/>
              <a:defRPr sz="4074">
                <a:solidFill>
                  <a:srgbClr val="FFFFFF"/>
                </a:solidFill>
              </a:defRPr>
            </a:lvl1pPr>
          </a:lstStyle>
          <a:p>
            <a:r>
              <a:rPr dirty="0"/>
              <a:t>How well do you know what’s inside your projects?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https://www.gograph.com/vector-clip-art/nope.html"/>
          <p:cNvSpPr txBox="1"/>
          <p:nvPr/>
        </p:nvSpPr>
        <p:spPr>
          <a:xfrm>
            <a:off x="182447" y="9268735"/>
            <a:ext cx="4378123" cy="342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400"/>
            </a:lvl1pPr>
          </a:lstStyle>
          <a:p>
            <a:r>
              <a:t>https://www.gograph.com/vector-clip-art/nope.html</a:t>
            </a:r>
          </a:p>
        </p:txBody>
      </p:sp>
      <p:pic>
        <p:nvPicPr>
          <p:cNvPr id="276" name="Image" descr="Image"/>
          <p:cNvPicPr>
            <a:picLocks noChangeAspect="1"/>
          </p:cNvPicPr>
          <p:nvPr/>
        </p:nvPicPr>
        <p:blipFill>
          <a:blip r:embed="rId3"/>
          <a:stretch>
            <a:fillRect/>
          </a:stretch>
        </p:blipFill>
        <p:spPr>
          <a:xfrm rot="666200">
            <a:off x="2591216" y="2503362"/>
            <a:ext cx="6992048" cy="489443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88" name="http://opencsv.sourceforge.net/"/>
          <p:cNvSpPr txBox="1"/>
          <p:nvPr/>
        </p:nvSpPr>
        <p:spPr>
          <a:xfrm>
            <a:off x="8289605" y="4471279"/>
            <a:ext cx="4198265" cy="5642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200">
                <a:solidFill>
                  <a:schemeClr val="accent1">
                    <a:hueOff val="-84091"/>
                    <a:satOff val="15316"/>
                    <a:lumOff val="24313"/>
                  </a:schemeClr>
                </a:solidFill>
              </a:defRPr>
            </a:lvl1pPr>
          </a:lstStyle>
          <a:p>
            <a:r>
              <a:rPr sz="3000" u="sng" dirty="0">
                <a:solidFill>
                  <a:schemeClr val="accent1">
                    <a:lumMod val="75000"/>
                  </a:schemeClr>
                </a:solidFill>
                <a:latin typeface="Abadi MT Condensed Light" panose="020B0306030101010103" pitchFamily="34" charset="77"/>
                <a:cs typeface="Abadi" panose="020F0502020204030204" pitchFamily="34" charset="0"/>
              </a:rPr>
              <a:t>http://</a:t>
            </a:r>
            <a:r>
              <a:rPr sz="3000" u="sng" dirty="0" err="1">
                <a:solidFill>
                  <a:schemeClr val="accent1">
                    <a:lumMod val="75000"/>
                  </a:schemeClr>
                </a:solidFill>
                <a:latin typeface="Abadi MT Condensed Light" panose="020B0306030101010103" pitchFamily="34" charset="77"/>
                <a:cs typeface="Abadi" panose="020F0502020204030204" pitchFamily="34" charset="0"/>
              </a:rPr>
              <a:t>opencsv.sourceforge.net</a:t>
            </a:r>
            <a:r>
              <a:rPr sz="3000" u="sng" dirty="0">
                <a:solidFill>
                  <a:schemeClr val="accent1">
                    <a:lumMod val="75000"/>
                  </a:schemeClr>
                </a:solidFill>
                <a:latin typeface="Abadi MT Condensed Light" panose="020B0306030101010103" pitchFamily="34" charset="77"/>
                <a:cs typeface="Abadi" panose="020F0502020204030204" pitchFamily="34" charset="0"/>
              </a:rPr>
              <a:t>/</a:t>
            </a:r>
          </a:p>
        </p:txBody>
      </p:sp>
      <p:sp>
        <p:nvSpPr>
          <p:cNvPr id="280" name="Rounded Rectangle" descr="“CryptoJS is a project that I enjoy and work on in my spare time, but unfortunately my 9-to-5 hasn't left me with as much free time as it used to. I'd still like to continue improving it in the future, but I can't say when that will be.”&#13;&#10;" hidden="1"/>
          <p:cNvSpPr/>
          <p:nvPr/>
        </p:nvSpPr>
        <p:spPr>
          <a:xfrm>
            <a:off x="385372" y="383704"/>
            <a:ext cx="7467794" cy="4627275"/>
          </a:xfrm>
          <a:prstGeom prst="roundRect">
            <a:avLst>
              <a:gd name="adj" fmla="val 16667"/>
            </a:avLst>
          </a:prstGeom>
          <a:ln w="25400">
            <a:solidFill>
              <a:srgbClr val="222222"/>
            </a:solidFill>
          </a:ln>
        </p:spPr>
        <p:txBody>
          <a:bodyPr lIns="50800" tIns="50800" rIns="50800" bIns="50800" anchor="ctr"/>
          <a:lstStyle/>
          <a:p>
            <a:pPr algn="ctr">
              <a:lnSpc>
                <a:spcPct val="80000"/>
              </a:lnSpc>
              <a:spcBef>
                <a:spcPts val="500"/>
              </a:spcBef>
              <a:defRPr sz="2800" cap="all">
                <a:solidFill>
                  <a:srgbClr val="FFFFFF"/>
                </a:solidFill>
                <a:latin typeface="+mn-lt"/>
                <a:ea typeface="+mn-ea"/>
                <a:cs typeface="+mn-cs"/>
                <a:sym typeface="DIN Condensed"/>
              </a:defRPr>
            </a:pPr>
            <a:endParaRPr dirty="0"/>
          </a:p>
        </p:txBody>
      </p:sp>
      <p:grpSp>
        <p:nvGrpSpPr>
          <p:cNvPr id="283" name="Group" descr="“opencsv was developed in a couple of hours”&#13;&#10;"/>
          <p:cNvGrpSpPr/>
          <p:nvPr/>
        </p:nvGrpSpPr>
        <p:grpSpPr>
          <a:xfrm>
            <a:off x="7936013" y="1020513"/>
            <a:ext cx="4905451" cy="3353657"/>
            <a:chOff x="0" y="0"/>
            <a:chExt cx="4905450" cy="3353655"/>
          </a:xfrm>
        </p:grpSpPr>
        <p:sp>
          <p:nvSpPr>
            <p:cNvPr id="281" name="Rounded Rectangle"/>
            <p:cNvSpPr/>
            <p:nvPr/>
          </p:nvSpPr>
          <p:spPr>
            <a:xfrm>
              <a:off x="0" y="0"/>
              <a:ext cx="4905451" cy="3353656"/>
            </a:xfrm>
            <a:prstGeom prst="roundRect">
              <a:avLst>
                <a:gd name="adj" fmla="val 16667"/>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282" name="“opencsv was developed in a couple of hours”"/>
            <p:cNvSpPr txBox="1"/>
            <p:nvPr/>
          </p:nvSpPr>
          <p:spPr>
            <a:xfrm>
              <a:off x="163711" y="602153"/>
              <a:ext cx="4578028" cy="21493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5023" tIns="65023" rIns="65023" bIns="65023" numCol="1" anchor="ctr">
              <a:spAutoFit/>
            </a:bodyPr>
            <a:lstStyle>
              <a:lvl1pPr>
                <a:defRPr sz="4400" b="1">
                  <a:solidFill>
                    <a:srgbClr val="A6AAA9"/>
                  </a:solidFill>
                  <a:latin typeface="Helvetica"/>
                  <a:ea typeface="Helvetica"/>
                  <a:cs typeface="Helvetica"/>
                  <a:sym typeface="Helvetica"/>
                </a:defRPr>
              </a:lvl1pPr>
            </a:lstStyle>
            <a:p>
              <a:r>
                <a:rPr dirty="0"/>
                <a:t>“</a:t>
              </a:r>
              <a:r>
                <a:rPr dirty="0" err="1"/>
                <a:t>opencsv</a:t>
              </a:r>
              <a:r>
                <a:rPr dirty="0"/>
                <a:t> was developed in a couple of hours”</a:t>
              </a:r>
            </a:p>
          </p:txBody>
        </p:sp>
      </p:grpSp>
      <p:sp>
        <p:nvSpPr>
          <p:cNvPr id="287" name="https://code.google.com/archive/p/crypto-js/"/>
          <p:cNvSpPr txBox="1"/>
          <p:nvPr/>
        </p:nvSpPr>
        <p:spPr>
          <a:xfrm>
            <a:off x="664289" y="5495001"/>
            <a:ext cx="6804748"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457200">
              <a:spcBef>
                <a:spcPts val="0"/>
              </a:spcBef>
              <a:defRPr sz="2800">
                <a:solidFill>
                  <a:schemeClr val="accent1"/>
                </a:solidFill>
                <a:latin typeface="Abadi MT Condensed Extra Bold"/>
                <a:ea typeface="Abadi MT Condensed Extra Bold"/>
                <a:cs typeface="Abadi MT Condensed Extra Bold"/>
                <a:sym typeface="Abadi MT Condensed Extra Bold"/>
              </a:defRPr>
            </a:pPr>
            <a:r>
              <a:rPr dirty="0">
                <a:solidFill>
                  <a:schemeClr val="accent1">
                    <a:lumMod val="75000"/>
                  </a:schemeClr>
                </a:solidFill>
              </a:rPr>
              <a:t> </a:t>
            </a:r>
            <a:r>
              <a:rPr u="sng" dirty="0">
                <a:solidFill>
                  <a:schemeClr val="accent1">
                    <a:lumMod val="75000"/>
                  </a:schemeClr>
                </a:solidFill>
                <a:hlinkClick r:id="rId3">
                  <a:extLst>
                    <a:ext uri="{A12FA001-AC4F-418D-AE19-62706E023703}">
                      <ahyp:hlinkClr xmlns:ahyp="http://schemas.microsoft.com/office/drawing/2018/hyperlinkcolor" val="tx"/>
                    </a:ext>
                  </a:extLst>
                </a:hlinkClick>
              </a:rPr>
              <a:t> https://code.google.com/archive/p/crypto-js/ </a:t>
            </a:r>
          </a:p>
        </p:txBody>
      </p:sp>
      <p:grpSp>
        <p:nvGrpSpPr>
          <p:cNvPr id="286" name="Group">
            <a:extLst>
              <a:ext uri="{C183D7F6-B498-43B3-948B-1728B52AA6E4}">
                <adec:decorative xmlns:adec="http://schemas.microsoft.com/office/drawing/2017/decorative" val="1"/>
              </a:ext>
            </a:extLst>
          </p:cNvPr>
          <p:cNvGrpSpPr/>
          <p:nvPr/>
        </p:nvGrpSpPr>
        <p:grpSpPr>
          <a:xfrm>
            <a:off x="435343" y="553658"/>
            <a:ext cx="7226498" cy="4847979"/>
            <a:chOff x="0" y="0"/>
            <a:chExt cx="7226496" cy="4847977"/>
          </a:xfrm>
        </p:grpSpPr>
        <p:sp>
          <p:nvSpPr>
            <p:cNvPr id="284" name="“CryptoJS is a project that I enjoy and work on in my spare time, but unfortunately my 9-to-5 hasn't left me with as much free time as it used to. I'd still like to continue improving it in the future, but I can't say when that will be.”"/>
            <p:cNvSpPr txBox="1"/>
            <p:nvPr/>
          </p:nvSpPr>
          <p:spPr>
            <a:xfrm>
              <a:off x="175913" y="396461"/>
              <a:ext cx="7016026" cy="42194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5023" tIns="65023" rIns="65023" bIns="65023" numCol="1" anchor="ctr">
              <a:spAutoFit/>
            </a:bodyPr>
            <a:lstStyle>
              <a:lvl1pPr>
                <a:defRPr sz="3400">
                  <a:solidFill>
                    <a:srgbClr val="A6AAA9"/>
                  </a:solidFill>
                </a:defRPr>
              </a:lvl1pPr>
            </a:lstStyle>
            <a:p>
              <a:r>
                <a:rPr dirty="0"/>
                <a:t>“</a:t>
              </a:r>
              <a:r>
                <a:rPr dirty="0" err="1"/>
                <a:t>CryptoJS</a:t>
              </a:r>
              <a:r>
                <a:rPr dirty="0"/>
                <a:t> is a project that I enjoy and work on in my spare time, but unfortunately my 9-to-5 hasn't left me with as much free time as it used to. I'd still like to continue improving it in the future, but I can't say when that will be.”</a:t>
              </a:r>
            </a:p>
          </p:txBody>
        </p:sp>
        <p:sp>
          <p:nvSpPr>
            <p:cNvPr id="285" name="Rounded Rectangle"/>
            <p:cNvSpPr/>
            <p:nvPr/>
          </p:nvSpPr>
          <p:spPr>
            <a:xfrm>
              <a:off x="0" y="0"/>
              <a:ext cx="7226497" cy="4847978"/>
            </a:xfrm>
            <a:prstGeom prst="roundRect">
              <a:avLst>
                <a:gd name="adj" fmla="val 16667"/>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sz="2800" cap="all">
                  <a:solidFill>
                    <a:srgbClr val="FFFFFF"/>
                  </a:solidFill>
                  <a:latin typeface="+mn-lt"/>
                  <a:ea typeface="+mn-ea"/>
                  <a:cs typeface="+mn-cs"/>
                  <a:sym typeface="DIN Condensed"/>
                </a:defRPr>
              </a:pPr>
              <a:endParaRPr/>
            </a:p>
          </p:txBody>
        </p:sp>
      </p:grpSp>
      <p:sp>
        <p:nvSpPr>
          <p:cNvPr id="11" name="Rounded Rectangle" descr="“CryptoJS is a project that I enjoy and work on in my spare time, but unfortunately my 9-to-5 hasn't left me with as much free time as it used to. I'd still like to continue improving it in the future, but I can't say when that will be.”&#13;&#10;" hidden="1">
            <a:extLst>
              <a:ext uri="{FF2B5EF4-FFF2-40B4-BE49-F238E27FC236}">
                <a16:creationId xmlns:a16="http://schemas.microsoft.com/office/drawing/2014/main" id="{97D50952-DB3F-CF45-B388-B481D36F2C02}"/>
              </a:ext>
            </a:extLst>
          </p:cNvPr>
          <p:cNvSpPr/>
          <p:nvPr/>
        </p:nvSpPr>
        <p:spPr>
          <a:xfrm>
            <a:off x="407813" y="408261"/>
            <a:ext cx="7467794" cy="4627275"/>
          </a:xfrm>
          <a:prstGeom prst="roundRect">
            <a:avLst>
              <a:gd name="adj" fmla="val 16667"/>
            </a:avLst>
          </a:prstGeom>
          <a:ln w="25400">
            <a:solidFill>
              <a:srgbClr val="222222"/>
            </a:solidFill>
          </a:ln>
        </p:spPr>
        <p:txBody>
          <a:bodyPr lIns="50800" tIns="50800" rIns="50800" bIns="50800" anchor="ctr"/>
          <a:lstStyle/>
          <a:p>
            <a:pPr algn="ctr">
              <a:lnSpc>
                <a:spcPct val="80000"/>
              </a:lnSpc>
              <a:spcBef>
                <a:spcPts val="500"/>
              </a:spcBef>
              <a:defRPr sz="2800" cap="all">
                <a:solidFill>
                  <a:srgbClr val="FFFFFF"/>
                </a:solidFill>
                <a:latin typeface="+mn-lt"/>
                <a:ea typeface="+mn-ea"/>
                <a:cs typeface="+mn-cs"/>
                <a:sym typeface="DIN Condensed"/>
              </a:defRPr>
            </a:pPr>
            <a:endParaRPr dirty="0"/>
          </a:p>
        </p:txBody>
      </p:sp>
      <p:sp>
        <p:nvSpPr>
          <p:cNvPr id="12" name="Rounded Rectangle" descr="“CryptoJS is a project that I enjoy and work on in my spare time, but unfortunately my 9-to-5 hasn't left me with as much free time as it used to. I'd still like to continue improving it in the future, but I can't say when that will be.”&#13;&#10;" hidden="1">
            <a:extLst>
              <a:ext uri="{FF2B5EF4-FFF2-40B4-BE49-F238E27FC236}">
                <a16:creationId xmlns:a16="http://schemas.microsoft.com/office/drawing/2014/main" id="{3FA54608-E320-A045-9682-95ECC2C2BEC6}"/>
              </a:ext>
            </a:extLst>
          </p:cNvPr>
          <p:cNvSpPr/>
          <p:nvPr/>
        </p:nvSpPr>
        <p:spPr>
          <a:xfrm>
            <a:off x="412673" y="430385"/>
            <a:ext cx="7467794" cy="4627275"/>
          </a:xfrm>
          <a:prstGeom prst="roundRect">
            <a:avLst>
              <a:gd name="adj" fmla="val 16667"/>
            </a:avLst>
          </a:prstGeom>
          <a:ln w="25400">
            <a:solidFill>
              <a:srgbClr val="222222"/>
            </a:solidFill>
          </a:ln>
        </p:spPr>
        <p:txBody>
          <a:bodyPr lIns="50800" tIns="50800" rIns="50800" bIns="50800" anchor="ctr"/>
          <a:lstStyle/>
          <a:p>
            <a:pPr algn="ctr">
              <a:lnSpc>
                <a:spcPct val="80000"/>
              </a:lnSpc>
              <a:spcBef>
                <a:spcPts val="500"/>
              </a:spcBef>
              <a:defRPr sz="2800" cap="all">
                <a:solidFill>
                  <a:srgbClr val="FFFFFF"/>
                </a:solidFill>
                <a:latin typeface="+mn-lt"/>
                <a:ea typeface="+mn-ea"/>
                <a:cs typeface="+mn-cs"/>
                <a:sym typeface="DIN Condensed"/>
              </a:defRPr>
            </a:pPr>
            <a:endParaRPr dirty="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pic>
        <p:nvPicPr>
          <p:cNvPr id="292" name="Image Gallery" descr="Image Gallery"/>
          <p:cNvPicPr>
            <a:picLocks noChangeAspect="1"/>
          </p:cNvPicPr>
          <p:nvPr/>
        </p:nvPicPr>
        <p:blipFill>
          <a:blip r:embed="rId3"/>
          <a:srcRect t="5277" b="5277"/>
          <a:stretch>
            <a:fillRect/>
          </a:stretch>
        </p:blipFill>
        <p:spPr>
          <a:xfrm>
            <a:off x="406400" y="546100"/>
            <a:ext cx="12192000" cy="81788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grpSp>
        <p:nvGrpSpPr>
          <p:cNvPr id="298" name="Group">
            <a:extLst>
              <a:ext uri="{C183D7F6-B498-43B3-948B-1728B52AA6E4}">
                <adec:decorative xmlns:adec="http://schemas.microsoft.com/office/drawing/2017/decorative" val="1"/>
              </a:ext>
            </a:extLst>
          </p:cNvPr>
          <p:cNvGrpSpPr/>
          <p:nvPr/>
        </p:nvGrpSpPr>
        <p:grpSpPr>
          <a:xfrm>
            <a:off x="2782585" y="914752"/>
            <a:ext cx="8094368" cy="4748808"/>
            <a:chOff x="0" y="0"/>
            <a:chExt cx="8094367" cy="4748807"/>
          </a:xfrm>
        </p:grpSpPr>
        <p:sp>
          <p:nvSpPr>
            <p:cNvPr id="296" name="Rounded Rectangle"/>
            <p:cNvSpPr/>
            <p:nvPr/>
          </p:nvSpPr>
          <p:spPr>
            <a:xfrm>
              <a:off x="0" y="0"/>
              <a:ext cx="8094368" cy="4748808"/>
            </a:xfrm>
            <a:prstGeom prst="roundRect">
              <a:avLst>
                <a:gd name="adj" fmla="val 16667"/>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297" name="“[This code is] slower and more subjective to side-channel attacks by nature”" descr="“[This code is] slower and more subjective to side-channel attacks by nature”&#13;&#10;"/>
            <p:cNvSpPr txBox="1"/>
            <p:nvPr/>
          </p:nvSpPr>
          <p:spPr>
            <a:xfrm>
              <a:off x="231818" y="505979"/>
              <a:ext cx="7630732" cy="37368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5023" tIns="65023" rIns="65023" bIns="65023" numCol="1" anchor="ctr">
              <a:spAutoFit/>
            </a:bodyPr>
            <a:lstStyle>
              <a:lvl1pPr>
                <a:defRPr sz="5200">
                  <a:solidFill>
                    <a:srgbClr val="A6AAA9"/>
                  </a:solidFill>
                </a:defRPr>
              </a:lvl1pPr>
            </a:lstStyle>
            <a:p>
              <a:r>
                <a:rPr dirty="0"/>
                <a:t>“[This code is] slower and more subjective to side-channel attacks by nature”</a:t>
              </a:r>
            </a:p>
          </p:txBody>
        </p:sp>
      </p:grpSp>
      <p:sp>
        <p:nvSpPr>
          <p:cNvPr id="299" name="http://www.literatecode.com/aes256"/>
          <p:cNvSpPr txBox="1"/>
          <p:nvPr/>
        </p:nvSpPr>
        <p:spPr>
          <a:xfrm>
            <a:off x="4135657" y="5652257"/>
            <a:ext cx="5438989"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457200">
              <a:spcBef>
                <a:spcPts val="0"/>
              </a:spcBef>
              <a:defRPr sz="2800">
                <a:solidFill>
                  <a:schemeClr val="accent1"/>
                </a:solidFill>
                <a:latin typeface="Abadi MT Condensed Extra Bold"/>
                <a:ea typeface="Abadi MT Condensed Extra Bold"/>
                <a:cs typeface="Abadi MT Condensed Extra Bold"/>
                <a:sym typeface="Abadi MT Condensed Extra Bold"/>
              </a:defRPr>
            </a:pPr>
            <a:r>
              <a:rPr dirty="0">
                <a:solidFill>
                  <a:schemeClr val="accent1">
                    <a:lumMod val="75000"/>
                  </a:schemeClr>
                </a:solidFill>
              </a:rPr>
              <a:t> </a:t>
            </a:r>
            <a:r>
              <a:rPr u="sng" dirty="0">
                <a:solidFill>
                  <a:schemeClr val="accent1">
                    <a:lumMod val="75000"/>
                  </a:schemeClr>
                </a:solidFill>
                <a:hlinkClick r:id="rId3">
                  <a:extLst>
                    <a:ext uri="{A12FA001-AC4F-418D-AE19-62706E023703}">
                      <ahyp:hlinkClr xmlns:ahyp="http://schemas.microsoft.com/office/drawing/2018/hyperlinkcolor" val="tx"/>
                    </a:ext>
                  </a:extLst>
                </a:hlinkClick>
              </a:rPr>
              <a:t>http://www.literatecode.com/aes256</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grpSp>
        <p:nvGrpSpPr>
          <p:cNvPr id="305" name="Group">
            <a:extLst>
              <a:ext uri="{C183D7F6-B498-43B3-948B-1728B52AA6E4}">
                <adec:decorative xmlns:adec="http://schemas.microsoft.com/office/drawing/2017/decorative" val="1"/>
              </a:ext>
            </a:extLst>
          </p:cNvPr>
          <p:cNvGrpSpPr/>
          <p:nvPr/>
        </p:nvGrpSpPr>
        <p:grpSpPr>
          <a:xfrm>
            <a:off x="3296119" y="869675"/>
            <a:ext cx="6412561" cy="4317824"/>
            <a:chOff x="0" y="0"/>
            <a:chExt cx="6412560" cy="4317822"/>
          </a:xfrm>
        </p:grpSpPr>
        <p:sp>
          <p:nvSpPr>
            <p:cNvPr id="303" name="Rounded Rectangle">
              <a:extLst>
                <a:ext uri="{C183D7F6-B498-43B3-948B-1728B52AA6E4}">
                  <adec:decorative xmlns:adec="http://schemas.microsoft.com/office/drawing/2017/decorative" val="1"/>
                </a:ext>
              </a:extLst>
            </p:cNvPr>
            <p:cNvSpPr/>
            <p:nvPr/>
          </p:nvSpPr>
          <p:spPr>
            <a:xfrm>
              <a:off x="0" y="0"/>
              <a:ext cx="6412561" cy="4317823"/>
            </a:xfrm>
            <a:prstGeom prst="roundRect">
              <a:avLst>
                <a:gd name="adj" fmla="val 22509"/>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304" name="“cJSON aims to be the dumbest possible parser that you can get your job done with. ”" descr="“cJSON aims to be the dumbest possible parser that you can get your job done with. ”&#13;&#10;"/>
            <p:cNvSpPr txBox="1"/>
            <p:nvPr/>
          </p:nvSpPr>
          <p:spPr>
            <a:xfrm>
              <a:off x="284655" y="507529"/>
              <a:ext cx="5843250" cy="330276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5023" tIns="65023" rIns="65023" bIns="65023" numCol="1" anchor="ctr">
              <a:noAutofit/>
            </a:bodyPr>
            <a:lstStyle>
              <a:lvl1pPr>
                <a:defRPr sz="4200">
                  <a:solidFill>
                    <a:srgbClr val="A6AAA9"/>
                  </a:solidFill>
                </a:defRPr>
              </a:lvl1pPr>
            </a:lstStyle>
            <a:p>
              <a:r>
                <a:rPr dirty="0"/>
                <a:t>“</a:t>
              </a:r>
              <a:r>
                <a:rPr dirty="0" err="1"/>
                <a:t>cJSON</a:t>
              </a:r>
              <a:r>
                <a:rPr dirty="0"/>
                <a:t> aims to be the dumbest possible parser that you can get your job done with. ”</a:t>
              </a:r>
            </a:p>
          </p:txBody>
        </p:sp>
      </p:grpSp>
      <p:sp>
        <p:nvSpPr>
          <p:cNvPr id="306" name="https://github.com/kbranigan/cJSON/commit/730209a718cc9bada631cea136d13017752720f5"/>
          <p:cNvSpPr txBox="1"/>
          <p:nvPr/>
        </p:nvSpPr>
        <p:spPr>
          <a:xfrm>
            <a:off x="625790" y="5428289"/>
            <a:ext cx="11753217"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chemeClr val="accent1">
                    <a:hueOff val="-84091"/>
                    <a:satOff val="15316"/>
                    <a:lumOff val="24313"/>
                  </a:schemeClr>
                </a:solidFill>
              </a:defRPr>
            </a:lvl1pPr>
          </a:lstStyle>
          <a:p>
            <a:r>
              <a:rPr sz="2800" u="sng" dirty="0">
                <a:solidFill>
                  <a:schemeClr val="accent1">
                    <a:lumMod val="75000"/>
                  </a:schemeClr>
                </a:solidFill>
                <a:latin typeface="Abadi MT Condensed Light" panose="020B0306030101010103" pitchFamily="34" charset="77"/>
              </a:rPr>
              <a:t>https://</a:t>
            </a:r>
            <a:r>
              <a:rPr sz="2800" u="sng" dirty="0" err="1">
                <a:solidFill>
                  <a:schemeClr val="accent1">
                    <a:lumMod val="75000"/>
                  </a:schemeClr>
                </a:solidFill>
                <a:latin typeface="Abadi MT Condensed Light" panose="020B0306030101010103" pitchFamily="34" charset="77"/>
              </a:rPr>
              <a:t>github.com</a:t>
            </a:r>
            <a:r>
              <a:rPr sz="2800" u="sng" dirty="0">
                <a:solidFill>
                  <a:schemeClr val="accent1">
                    <a:lumMod val="75000"/>
                  </a:schemeClr>
                </a:solidFill>
                <a:latin typeface="Abadi MT Condensed Light" panose="020B0306030101010103" pitchFamily="34" charset="77"/>
              </a:rPr>
              <a:t>/</a:t>
            </a:r>
            <a:r>
              <a:rPr sz="2800" u="sng" dirty="0" err="1">
                <a:solidFill>
                  <a:schemeClr val="accent1">
                    <a:lumMod val="75000"/>
                  </a:schemeClr>
                </a:solidFill>
                <a:latin typeface="Abadi MT Condensed Light" panose="020B0306030101010103" pitchFamily="34" charset="77"/>
              </a:rPr>
              <a:t>kbranigan</a:t>
            </a:r>
            <a:r>
              <a:rPr sz="2800" u="sng" dirty="0">
                <a:solidFill>
                  <a:schemeClr val="accent1">
                    <a:lumMod val="75000"/>
                  </a:schemeClr>
                </a:solidFill>
                <a:latin typeface="Abadi MT Condensed Light" panose="020B0306030101010103" pitchFamily="34" charset="77"/>
              </a:rPr>
              <a:t>/</a:t>
            </a:r>
            <a:r>
              <a:rPr sz="2800" u="sng" dirty="0" err="1">
                <a:solidFill>
                  <a:schemeClr val="accent1">
                    <a:lumMod val="75000"/>
                  </a:schemeClr>
                </a:solidFill>
                <a:latin typeface="Abadi MT Condensed Light" panose="020B0306030101010103" pitchFamily="34" charset="77"/>
              </a:rPr>
              <a:t>cJSON</a:t>
            </a:r>
            <a:r>
              <a:rPr sz="2800" u="sng" dirty="0">
                <a:solidFill>
                  <a:schemeClr val="accent1">
                    <a:lumMod val="75000"/>
                  </a:schemeClr>
                </a:solidFill>
                <a:latin typeface="Abadi MT Condensed Light" panose="020B0306030101010103" pitchFamily="34" charset="77"/>
              </a:rPr>
              <a:t>/commit/730209a718cc9bada631cea136d13017752720f5</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310" name="Content Placeholder 3"/>
          <p:cNvSpPr txBox="1">
            <a:spLocks noGrp="1"/>
          </p:cNvSpPr>
          <p:nvPr>
            <p:ph type="body" sz="quarter" idx="1"/>
          </p:nvPr>
        </p:nvSpPr>
        <p:spPr>
          <a:prstGeom prst="rect">
            <a:avLst/>
          </a:prstGeom>
        </p:spPr>
        <p:txBody>
          <a:bodyPr/>
          <a:lstStyle/>
          <a:p>
            <a:r>
              <a:t>What would we like to see?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itle 1"/>
          <p:cNvSpPr txBox="1">
            <a:spLocks noGrp="1"/>
          </p:cNvSpPr>
          <p:nvPr>
            <p:ph type="ctrTitle"/>
          </p:nvPr>
        </p:nvSpPr>
        <p:spPr>
          <a:xfrm>
            <a:off x="406400" y="6432550"/>
            <a:ext cx="12192000" cy="2705100"/>
          </a:xfrm>
          <a:prstGeom prst="rect">
            <a:avLst/>
          </a:prstGeom>
        </p:spPr>
        <p:txBody>
          <a:bodyPr>
            <a:normAutofit fontScale="90000"/>
          </a:bodyPr>
          <a:lstStyle/>
          <a:p>
            <a:pPr defTabSz="233679">
              <a:defRPr sz="6800">
                <a:solidFill>
                  <a:srgbClr val="C3D600">
                    <a:alpha val="90000"/>
                  </a:srgbClr>
                </a:solidFill>
              </a:defRPr>
            </a:pPr>
            <a:r>
              <a:rPr>
                <a:solidFill>
                  <a:srgbClr val="A6AAA9"/>
                </a:solidFill>
              </a:rPr>
              <a:t>Step 2:</a:t>
            </a:r>
            <a:br>
              <a:rPr>
                <a:solidFill>
                  <a:srgbClr val="A6AAA9"/>
                </a:solidFill>
              </a:rPr>
            </a:br>
            <a:r>
              <a:rPr>
                <a:solidFill>
                  <a:srgbClr val="FFFFFF">
                    <a:alpha val="90000"/>
                  </a:srgbClr>
                </a:solidFill>
              </a:rPr>
              <a:t>Check the contributors and community</a:t>
            </a:r>
            <a:br>
              <a:rPr>
                <a:solidFill>
                  <a:srgbClr val="FFFFFF">
                    <a:alpha val="90000"/>
                  </a:srgbClr>
                </a:solidFill>
              </a:rPr>
            </a:br>
            <a:r>
              <a:rPr>
                <a:solidFill>
                  <a:srgbClr val="FFFFFF">
                    <a:alpha val="90000"/>
                  </a:srgbClr>
                </a:solidFill>
              </a:rPr>
              <a:t>contributors </a:t>
            </a:r>
            <a:br>
              <a:rPr>
                <a:solidFill>
                  <a:srgbClr val="FFFFFF">
                    <a:alpha val="90000"/>
                  </a:srgbClr>
                </a:solidFill>
              </a:rPr>
            </a:br>
            <a:r>
              <a:rPr>
                <a:solidFill>
                  <a:srgbClr val="FFFFFF">
                    <a:alpha val="90000"/>
                  </a:srgbClr>
                </a:solidFill>
              </a:rPr>
              <a:t>&amp; Activity</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318" name="Shape 223"/>
          <p:cNvSpPr txBox="1">
            <a:spLocks noGrp="1"/>
          </p:cNvSpPr>
          <p:nvPr>
            <p:ph type="title"/>
          </p:nvPr>
        </p:nvSpPr>
        <p:spPr>
          <a:xfrm>
            <a:off x="406400" y="6432550"/>
            <a:ext cx="12192000" cy="2705100"/>
          </a:xfrm>
          <a:prstGeom prst="rect">
            <a:avLst/>
          </a:prstGeom>
        </p:spPr>
        <p:txBody>
          <a:bodyPr lIns="130026" tIns="130026" rIns="130026" bIns="130026"/>
          <a:lstStyle>
            <a:lvl1pPr defTabSz="327152">
              <a:defRPr sz="9520">
                <a:solidFill>
                  <a:srgbClr val="A6AAA9"/>
                </a:solidFill>
              </a:defRPr>
            </a:lvl1pPr>
          </a:lstStyle>
          <a:p>
            <a:r>
              <a:t>Key questions about Contributors</a:t>
            </a:r>
          </a:p>
        </p:txBody>
      </p:sp>
      <p:sp>
        <p:nvSpPr>
          <p:cNvPr id="319" name="Shape 224"/>
          <p:cNvSpPr txBox="1">
            <a:spLocks noGrp="1"/>
          </p:cNvSpPr>
          <p:nvPr>
            <p:ph type="body" idx="1"/>
          </p:nvPr>
        </p:nvSpPr>
        <p:spPr>
          <a:xfrm>
            <a:off x="406400" y="1050692"/>
            <a:ext cx="12192000" cy="5019908"/>
          </a:xfrm>
          <a:prstGeom prst="rect">
            <a:avLst/>
          </a:prstGeom>
        </p:spPr>
        <p:txBody>
          <a:bodyPr lIns="130026" tIns="130026" rIns="130026" bIns="130026"/>
          <a:lstStyle/>
          <a:p>
            <a:pPr marL="594455" indent="-413861" defTabSz="461518">
              <a:spcBef>
                <a:spcPts val="1800"/>
              </a:spcBef>
              <a:buSzPct val="100000"/>
              <a:buFont typeface="Courier New"/>
              <a:buChar char="o"/>
              <a:defRPr sz="3476"/>
            </a:pPr>
            <a:r>
              <a:t> How many </a:t>
            </a:r>
            <a:r>
              <a:rPr>
                <a:solidFill>
                  <a:srgbClr val="FFFFFF"/>
                </a:solidFill>
              </a:rPr>
              <a:t>active</a:t>
            </a:r>
            <a:r>
              <a:t> and </a:t>
            </a:r>
            <a:r>
              <a:rPr>
                <a:solidFill>
                  <a:srgbClr val="FFFFFF"/>
                </a:solidFill>
              </a:rPr>
              <a:t>significant</a:t>
            </a:r>
            <a:r>
              <a:t> contributors?</a:t>
            </a:r>
          </a:p>
          <a:p>
            <a:pPr marL="594455" indent="-413861" defTabSz="461518">
              <a:spcBef>
                <a:spcPts val="1800"/>
              </a:spcBef>
              <a:buSzPct val="100000"/>
              <a:buFont typeface="Courier New"/>
              <a:buChar char="o"/>
              <a:defRPr sz="3476"/>
            </a:pPr>
            <a:r>
              <a:t> Is this code </a:t>
            </a:r>
            <a:r>
              <a:rPr>
                <a:solidFill>
                  <a:srgbClr val="FFFFFF"/>
                </a:solidFill>
              </a:rPr>
              <a:t>actively</a:t>
            </a:r>
            <a:r>
              <a:rPr>
                <a:solidFill>
                  <a:srgbClr val="FFA300"/>
                </a:solidFill>
              </a:rPr>
              <a:t> </a:t>
            </a:r>
            <a:r>
              <a:t>maintained or is it </a:t>
            </a:r>
            <a:r>
              <a:rPr>
                <a:solidFill>
                  <a:srgbClr val="FFFFFF"/>
                </a:solidFill>
              </a:rPr>
              <a:t>abandoned</a:t>
            </a:r>
            <a:r>
              <a:t>?</a:t>
            </a:r>
          </a:p>
          <a:p>
            <a:pPr marL="594455" indent="-413861" defTabSz="461518">
              <a:spcBef>
                <a:spcPts val="1800"/>
              </a:spcBef>
              <a:buSzPct val="100000"/>
              <a:buFont typeface="Courier New"/>
              <a:buChar char="o"/>
              <a:defRPr sz="3476"/>
            </a:pPr>
            <a:r>
              <a:t> </a:t>
            </a:r>
            <a:r>
              <a:rPr>
                <a:solidFill>
                  <a:srgbClr val="FFFFFF"/>
                </a:solidFill>
              </a:rPr>
              <a:t>How many</a:t>
            </a:r>
            <a:r>
              <a:t> pull requests &amp; checkins in the </a:t>
            </a:r>
            <a:r>
              <a:rPr>
                <a:solidFill>
                  <a:srgbClr val="FFFFFF"/>
                </a:solidFill>
              </a:rPr>
              <a:t>past year</a:t>
            </a:r>
            <a:r>
              <a:t>? </a:t>
            </a:r>
          </a:p>
          <a:p>
            <a:pPr marL="594455" indent="-413861" defTabSz="461518">
              <a:spcBef>
                <a:spcPts val="1800"/>
              </a:spcBef>
              <a:buSzPct val="100000"/>
              <a:buFont typeface="Courier New"/>
              <a:buChar char="o"/>
              <a:defRPr sz="3476"/>
            </a:pPr>
            <a:r>
              <a:t> Are issues </a:t>
            </a:r>
            <a:r>
              <a:rPr>
                <a:solidFill>
                  <a:srgbClr val="FFFFFF"/>
                </a:solidFill>
              </a:rPr>
              <a:t>fixed</a:t>
            </a:r>
            <a:r>
              <a:t> and </a:t>
            </a:r>
            <a:r>
              <a:rPr>
                <a:solidFill>
                  <a:srgbClr val="FFFFFF"/>
                </a:solidFill>
              </a:rPr>
              <a:t>released</a:t>
            </a:r>
            <a:r>
              <a:t> on a regular basis?</a:t>
            </a:r>
          </a:p>
          <a:p>
            <a:pPr marL="594455" indent="-413861" defTabSz="461518">
              <a:spcBef>
                <a:spcPts val="1800"/>
              </a:spcBef>
              <a:buClr>
                <a:srgbClr val="0071C5"/>
              </a:buClr>
              <a:buSzPct val="100000"/>
              <a:buFont typeface="Courier New"/>
              <a:buChar char="o"/>
              <a:defRPr sz="3476">
                <a:solidFill>
                  <a:srgbClr val="FFA300"/>
                </a:solidFill>
              </a:defRPr>
            </a:pPr>
            <a:r>
              <a:t> </a:t>
            </a:r>
            <a:r>
              <a:rPr>
                <a:solidFill>
                  <a:srgbClr val="FFFFFF"/>
                </a:solidFill>
              </a:rPr>
              <a:t>Who</a:t>
            </a:r>
            <a:r>
              <a:t> </a:t>
            </a:r>
            <a:r>
              <a:rPr>
                <a:solidFill>
                  <a:srgbClr val="A6AAA9"/>
                </a:solidFill>
              </a:rPr>
              <a:t>signs off on code reviews?</a:t>
            </a:r>
          </a:p>
          <a:p>
            <a:pPr marL="594455" indent="-413861" defTabSz="461518">
              <a:spcBef>
                <a:spcPts val="1800"/>
              </a:spcBef>
              <a:buSzPct val="100000"/>
              <a:buFont typeface="Courier New"/>
              <a:buChar char="o"/>
              <a:defRPr sz="3476"/>
            </a:pPr>
            <a:r>
              <a:t> Is there </a:t>
            </a:r>
            <a:r>
              <a:rPr>
                <a:solidFill>
                  <a:srgbClr val="FFFFFF"/>
                </a:solidFill>
              </a:rPr>
              <a:t>more than one</a:t>
            </a:r>
            <a:r>
              <a:t> maintainer?</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5" name="Group">
            <a:extLst>
              <a:ext uri="{C183D7F6-B498-43B3-948B-1728B52AA6E4}">
                <adec:decorative xmlns:adec="http://schemas.microsoft.com/office/drawing/2017/decorative" val="1"/>
              </a:ext>
            </a:extLst>
          </p:cNvPr>
          <p:cNvGrpSpPr/>
          <p:nvPr/>
        </p:nvGrpSpPr>
        <p:grpSpPr>
          <a:xfrm>
            <a:off x="9241819" y="1292543"/>
            <a:ext cx="3583925" cy="939105"/>
            <a:chOff x="0" y="0"/>
            <a:chExt cx="3583924" cy="939104"/>
          </a:xfrm>
        </p:grpSpPr>
        <p:sp>
          <p:nvSpPr>
            <p:cNvPr id="323" name="Rounded Rectangle"/>
            <p:cNvSpPr/>
            <p:nvPr/>
          </p:nvSpPr>
          <p:spPr>
            <a:xfrm>
              <a:off x="0" y="0"/>
              <a:ext cx="3583925" cy="939105"/>
            </a:xfrm>
            <a:prstGeom prst="roundRect">
              <a:avLst>
                <a:gd name="adj" fmla="val 16667"/>
              </a:avLst>
            </a:prstGeom>
            <a:noFill/>
            <a:ln w="508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324" name="Good example: many active contributors"/>
            <p:cNvSpPr txBox="1"/>
            <p:nvPr/>
          </p:nvSpPr>
          <p:spPr>
            <a:xfrm>
              <a:off x="45843" y="108853"/>
              <a:ext cx="3492238" cy="72139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5023" tIns="65023" rIns="65023" bIns="65023" numCol="1" anchor="ctr">
              <a:noAutofit/>
            </a:bodyPr>
            <a:lstStyle>
              <a:lvl1pPr>
                <a:defRPr>
                  <a:solidFill>
                    <a:srgbClr val="A6AAA9"/>
                  </a:solidFill>
                </a:defRPr>
              </a:lvl1pPr>
            </a:lstStyle>
            <a:p>
              <a:r>
                <a:t>Good example: many active contributors</a:t>
              </a:r>
            </a:p>
          </p:txBody>
        </p:sp>
      </p:grpSp>
      <p:pic>
        <p:nvPicPr>
          <p:cNvPr id="326" name="Image" descr="Image"/>
          <p:cNvPicPr>
            <a:picLocks noChangeAspect="1"/>
          </p:cNvPicPr>
          <p:nvPr/>
        </p:nvPicPr>
        <p:blipFill>
          <a:blip r:embed="rId3"/>
          <a:stretch>
            <a:fillRect/>
          </a:stretch>
        </p:blipFill>
        <p:spPr>
          <a:xfrm>
            <a:off x="6887350" y="4575529"/>
            <a:ext cx="5813974" cy="3091558"/>
          </a:xfrm>
          <a:prstGeom prst="rect">
            <a:avLst/>
          </a:prstGeom>
          <a:ln w="12700">
            <a:miter lim="400000"/>
          </a:ln>
        </p:spPr>
      </p:pic>
      <p:pic>
        <p:nvPicPr>
          <p:cNvPr id="327" name="Image" descr="Image"/>
          <p:cNvPicPr>
            <a:picLocks noChangeAspect="1"/>
          </p:cNvPicPr>
          <p:nvPr/>
        </p:nvPicPr>
        <p:blipFill>
          <a:blip r:embed="rId4"/>
          <a:stretch>
            <a:fillRect/>
          </a:stretch>
        </p:blipFill>
        <p:spPr>
          <a:xfrm>
            <a:off x="605083" y="4529387"/>
            <a:ext cx="5813974" cy="3183842"/>
          </a:xfrm>
          <a:prstGeom prst="rect">
            <a:avLst/>
          </a:prstGeom>
          <a:ln w="12700">
            <a:miter lim="400000"/>
          </a:ln>
        </p:spPr>
      </p:pic>
      <p:pic>
        <p:nvPicPr>
          <p:cNvPr id="328" name="Image" descr="Image"/>
          <p:cNvPicPr>
            <a:picLocks noChangeAspect="1"/>
          </p:cNvPicPr>
          <p:nvPr/>
        </p:nvPicPr>
        <p:blipFill>
          <a:blip r:embed="rId5"/>
          <a:stretch>
            <a:fillRect/>
          </a:stretch>
        </p:blipFill>
        <p:spPr>
          <a:xfrm>
            <a:off x="668866" y="887542"/>
            <a:ext cx="8270612" cy="327104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4" name="Group">
            <a:extLst>
              <a:ext uri="{C183D7F6-B498-43B3-948B-1728B52AA6E4}">
                <adec:decorative xmlns:adec="http://schemas.microsoft.com/office/drawing/2017/decorative" val="1"/>
              </a:ext>
            </a:extLst>
          </p:cNvPr>
          <p:cNvGrpSpPr/>
          <p:nvPr/>
        </p:nvGrpSpPr>
        <p:grpSpPr>
          <a:xfrm>
            <a:off x="7698797" y="541067"/>
            <a:ext cx="4356609" cy="1452204"/>
            <a:chOff x="0" y="0"/>
            <a:chExt cx="4356608" cy="1452202"/>
          </a:xfrm>
        </p:grpSpPr>
        <p:sp>
          <p:nvSpPr>
            <p:cNvPr id="332" name="Rounded Rectangle"/>
            <p:cNvSpPr/>
            <p:nvPr/>
          </p:nvSpPr>
          <p:spPr>
            <a:xfrm>
              <a:off x="0" y="0"/>
              <a:ext cx="4356609" cy="1452203"/>
            </a:xfrm>
            <a:prstGeom prst="roundRect">
              <a:avLst>
                <a:gd name="adj" fmla="val 16667"/>
              </a:avLst>
            </a:prstGeom>
            <a:noFill/>
            <a:ln w="508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333" name="A good example: one significant contributor and not recently active" descr="A good example: one significant contributor and not recently active&#13;&#10;"/>
            <p:cNvSpPr txBox="1"/>
            <p:nvPr/>
          </p:nvSpPr>
          <p:spPr>
            <a:xfrm>
              <a:off x="70890" y="318177"/>
              <a:ext cx="4214828" cy="8158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5023" tIns="65023" rIns="65023" bIns="65023" numCol="1" anchor="ctr">
              <a:spAutoFit/>
            </a:bodyPr>
            <a:lstStyle>
              <a:lvl1pPr>
                <a:defRPr>
                  <a:solidFill>
                    <a:srgbClr val="A6AAA9"/>
                  </a:solidFill>
                </a:defRPr>
              </a:lvl1pPr>
            </a:lstStyle>
            <a:p>
              <a:r>
                <a:rPr dirty="0"/>
                <a:t>A good example: one significant contributor and not recently active</a:t>
              </a:r>
            </a:p>
          </p:txBody>
        </p:sp>
      </p:grpSp>
      <p:pic>
        <p:nvPicPr>
          <p:cNvPr id="335" name="Image" descr="Image"/>
          <p:cNvPicPr>
            <a:picLocks noChangeAspect="1"/>
          </p:cNvPicPr>
          <p:nvPr/>
        </p:nvPicPr>
        <p:blipFill>
          <a:blip r:embed="rId3"/>
          <a:stretch>
            <a:fillRect/>
          </a:stretch>
        </p:blipFill>
        <p:spPr>
          <a:xfrm>
            <a:off x="1733550" y="2281766"/>
            <a:ext cx="9537700" cy="657860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177" name="Content Placeholder 1"/>
          <p:cNvSpPr txBox="1">
            <a:spLocks noGrp="1"/>
          </p:cNvSpPr>
          <p:nvPr>
            <p:ph type="body" sz="quarter" idx="1"/>
          </p:nvPr>
        </p:nvSpPr>
        <p:spPr>
          <a:prstGeom prst="rect">
            <a:avLst/>
          </a:prstGeom>
        </p:spPr>
        <p:txBody>
          <a:bodyPr/>
          <a:lstStyle>
            <a:lvl1pPr defTabSz="496570">
              <a:spcBef>
                <a:spcPts val="1900"/>
              </a:spcBef>
              <a:defRPr sz="4590"/>
            </a:lvl1pPr>
          </a:lstStyle>
          <a:p>
            <a:r>
              <a:rPr dirty="0"/>
              <a:t>As A Security Professional You are expected to know what is in your product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Title 1"/>
          <p:cNvSpPr txBox="1">
            <a:spLocks noGrp="1"/>
          </p:cNvSpPr>
          <p:nvPr>
            <p:ph type="ctrTitle"/>
          </p:nvPr>
        </p:nvSpPr>
        <p:spPr>
          <a:xfrm>
            <a:off x="406400" y="6432550"/>
            <a:ext cx="12192000" cy="2705100"/>
          </a:xfrm>
          <a:prstGeom prst="rect">
            <a:avLst/>
          </a:prstGeom>
        </p:spPr>
        <p:txBody>
          <a:bodyPr>
            <a:normAutofit fontScale="90000"/>
          </a:bodyPr>
          <a:lstStyle/>
          <a:p>
            <a:pPr defTabSz="233679">
              <a:defRPr sz="6640">
                <a:solidFill>
                  <a:srgbClr val="C3D600">
                    <a:alpha val="90000"/>
                  </a:srgbClr>
                </a:solidFill>
              </a:defRPr>
            </a:pPr>
            <a:r>
              <a:rPr dirty="0">
                <a:solidFill>
                  <a:srgbClr val="A6AAA9"/>
                </a:solidFill>
              </a:rPr>
              <a:t>Step 3:</a:t>
            </a:r>
            <a:br>
              <a:rPr dirty="0">
                <a:solidFill>
                  <a:srgbClr val="A6AAA9"/>
                </a:solidFill>
              </a:rPr>
            </a:br>
            <a:r>
              <a:rPr dirty="0">
                <a:solidFill>
                  <a:srgbClr val="FFFFFF">
                    <a:alpha val="90000"/>
                  </a:srgbClr>
                </a:solidFill>
              </a:rPr>
              <a:t>Dependencies dependencies dependencies</a:t>
            </a:r>
            <a:br>
              <a:rPr dirty="0">
                <a:solidFill>
                  <a:srgbClr val="FFFFFF">
                    <a:alpha val="90000"/>
                  </a:srgbClr>
                </a:solidFill>
              </a:rPr>
            </a:br>
            <a:br>
              <a:rPr dirty="0">
                <a:solidFill>
                  <a:srgbClr val="FFFFFF">
                    <a:alpha val="90000"/>
                  </a:srgbClr>
                </a:solidFill>
              </a:rPr>
            </a:br>
            <a:r>
              <a:rPr dirty="0">
                <a:solidFill>
                  <a:srgbClr val="FFFFFF">
                    <a:alpha val="90000"/>
                  </a:srgbClr>
                </a:solidFill>
              </a:rPr>
              <a:t>issues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How Dependent are your projects">
            <a:extLst>
              <a:ext uri="{FF2B5EF4-FFF2-40B4-BE49-F238E27FC236}">
                <a16:creationId xmlns:a16="http://schemas.microsoft.com/office/drawing/2014/main" id="{C20EE76E-55B0-AA4C-8C10-57DB9B36D58F}"/>
              </a:ext>
            </a:extLst>
          </p:cNvPr>
          <p:cNvSpPr>
            <a:spLocks noGrp="1"/>
          </p:cNvSpPr>
          <p:nvPr>
            <p:ph type="title"/>
          </p:nvPr>
        </p:nvSpPr>
        <p:spPr>
          <a:xfrm>
            <a:off x="406400" y="3995530"/>
            <a:ext cx="12192000" cy="4564270"/>
          </a:xfrm>
        </p:spPr>
        <p:txBody>
          <a:bodyPr>
            <a:normAutofit/>
          </a:bodyPr>
          <a:lstStyle/>
          <a:p>
            <a:r>
              <a:rPr lang="en-US" sz="8000" dirty="0">
                <a:solidFill>
                  <a:schemeClr val="tx1"/>
                </a:solidFill>
              </a:rPr>
              <a:t>How Dependent are your projects</a:t>
            </a:r>
          </a:p>
        </p:txBody>
      </p:sp>
    </p:spTree>
    <p:extLst>
      <p:ext uri="{BB962C8B-B14F-4D97-AF65-F5344CB8AC3E}">
        <p14:creationId xmlns:p14="http://schemas.microsoft.com/office/powerpoint/2010/main" val="329410502"/>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 of libraries used  per application by language type">
            <a:extLst>
              <a:ext uri="{FF2B5EF4-FFF2-40B4-BE49-F238E27FC236}">
                <a16:creationId xmlns:a16="http://schemas.microsoft.com/office/drawing/2014/main" id="{61E26DDE-0018-D748-9026-8BEC4DFB19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11" y="1985755"/>
            <a:ext cx="11564178" cy="5782089"/>
          </a:xfrm>
          <a:prstGeom prst="rect">
            <a:avLst/>
          </a:prstGeom>
        </p:spPr>
      </p:pic>
      <p:sp>
        <p:nvSpPr>
          <p:cNvPr id="4" name="TextBox 3">
            <a:extLst>
              <a:ext uri="{FF2B5EF4-FFF2-40B4-BE49-F238E27FC236}">
                <a16:creationId xmlns:a16="http://schemas.microsoft.com/office/drawing/2014/main" id="{4E4D7838-4611-584F-9E67-1616887D02E0}"/>
              </a:ext>
            </a:extLst>
          </p:cNvPr>
          <p:cNvSpPr txBox="1"/>
          <p:nvPr/>
        </p:nvSpPr>
        <p:spPr>
          <a:xfrm>
            <a:off x="615142" y="8502295"/>
            <a:ext cx="5288307"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dirty="0"/>
              <a:t>Source: Veracode State of Software Security</a:t>
            </a:r>
            <a:endParaRPr kumimoji="0" lang="en-US" sz="2000" b="0" i="0" u="none" strike="noStrike" cap="none" spc="0" normalizeH="0" baseline="0" dirty="0">
              <a:ln>
                <a:noFill/>
              </a:ln>
              <a:solidFill>
                <a:srgbClr val="838787"/>
              </a:solidFill>
              <a:effectLst/>
              <a:uFillTx/>
              <a:latin typeface="Avenir Next Medium"/>
              <a:ea typeface="Avenir Next Medium"/>
              <a:cs typeface="Avenir Next Medium"/>
              <a:sym typeface="Avenir Next Medium"/>
            </a:endParaRPr>
          </a:p>
        </p:txBody>
      </p:sp>
    </p:spTree>
    <p:extLst>
      <p:ext uri="{BB962C8B-B14F-4D97-AF65-F5344CB8AC3E}">
        <p14:creationId xmlns:p14="http://schemas.microsoft.com/office/powerpoint/2010/main" val="822872680"/>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Good packages do not guarantee good dependencies"/>
          <p:cNvSpPr txBox="1">
            <a:spLocks noGrp="1"/>
          </p:cNvSpPr>
          <p:nvPr>
            <p:ph type="ctrTitle"/>
          </p:nvPr>
        </p:nvSpPr>
        <p:spPr>
          <a:prstGeom prst="rect">
            <a:avLst/>
          </a:prstGeom>
        </p:spPr>
        <p:txBody>
          <a:bodyPr>
            <a:normAutofit fontScale="90000"/>
          </a:bodyPr>
          <a:lstStyle>
            <a:lvl1pPr algn="ctr" defTabSz="537463">
              <a:lnSpc>
                <a:spcPct val="100000"/>
              </a:lnSpc>
              <a:spcBef>
                <a:spcPts val="2200"/>
              </a:spcBef>
              <a:defRPr sz="6992" b="1" cap="none">
                <a:solidFill>
                  <a:srgbClr val="FFFFFF"/>
                </a:solidFill>
                <a:latin typeface="Helvetica"/>
                <a:ea typeface="Helvetica"/>
                <a:cs typeface="Helvetica"/>
                <a:sym typeface="Helvetica"/>
              </a:defRPr>
            </a:lvl1pPr>
          </a:lstStyle>
          <a:p>
            <a:r>
              <a:rPr dirty="0"/>
              <a:t>Good packages do not guarantee good dependencies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345" name="Shape 373"/>
          <p:cNvSpPr txBox="1">
            <a:spLocks noGrp="1"/>
          </p:cNvSpPr>
          <p:nvPr>
            <p:ph type="title"/>
          </p:nvPr>
        </p:nvSpPr>
        <p:spPr>
          <a:prstGeom prst="rect">
            <a:avLst/>
          </a:prstGeom>
        </p:spPr>
        <p:txBody>
          <a:bodyPr lIns="130026" tIns="130026" rIns="130026" bIns="130026"/>
          <a:lstStyle>
            <a:lvl1pPr>
              <a:defRPr>
                <a:solidFill>
                  <a:srgbClr val="A6AAA9"/>
                </a:solidFill>
              </a:defRPr>
            </a:lvl1pPr>
          </a:lstStyle>
          <a:p>
            <a:r>
              <a:rPr dirty="0"/>
              <a:t>Why?</a:t>
            </a:r>
          </a:p>
        </p:txBody>
      </p:sp>
      <p:sp>
        <p:nvSpPr>
          <p:cNvPr id="346" name="Shape 374"/>
          <p:cNvSpPr txBox="1">
            <a:spLocks noGrp="1"/>
          </p:cNvSpPr>
          <p:nvPr>
            <p:ph type="body" idx="1"/>
          </p:nvPr>
        </p:nvSpPr>
        <p:spPr>
          <a:xfrm>
            <a:off x="406400" y="1264041"/>
            <a:ext cx="12192000" cy="4806559"/>
          </a:xfrm>
          <a:prstGeom prst="rect">
            <a:avLst/>
          </a:prstGeom>
        </p:spPr>
        <p:txBody>
          <a:bodyPr lIns="130026" tIns="130026" rIns="130026" bIns="130026"/>
          <a:lstStyle/>
          <a:p>
            <a:pPr marL="803529" indent="-634365" defTabSz="432308">
              <a:spcBef>
                <a:spcPts val="1700"/>
              </a:spcBef>
              <a:buSzPct val="100000"/>
              <a:buFont typeface="Arial"/>
              <a:buChar char="•"/>
              <a:defRPr sz="3996"/>
            </a:pPr>
            <a:r>
              <a:rPr dirty="0"/>
              <a:t>Upstream projects do not use the same criteria for inclusion as Products should</a:t>
            </a:r>
          </a:p>
          <a:p>
            <a:pPr marL="803529" indent="-634365" defTabSz="432308">
              <a:spcBef>
                <a:spcPts val="1700"/>
              </a:spcBef>
              <a:buSzPct val="100000"/>
              <a:buFont typeface="Arial"/>
              <a:buChar char="•"/>
              <a:defRPr sz="3996"/>
            </a:pPr>
            <a:r>
              <a:rPr dirty="0"/>
              <a:t>It is possible for a package to depend on code that has vulnerabilities</a:t>
            </a:r>
          </a:p>
          <a:p>
            <a:pPr indent="169163" defTabSz="432308">
              <a:spcBef>
                <a:spcPts val="1700"/>
              </a:spcBef>
              <a:defRPr sz="3996"/>
            </a:pPr>
            <a:endParaRPr dirty="0"/>
          </a:p>
          <a:p>
            <a:pPr indent="169163" defTabSz="432308">
              <a:spcBef>
                <a:spcPts val="1700"/>
              </a:spcBef>
              <a:defRPr sz="3996"/>
            </a:pPr>
            <a:r>
              <a:rPr dirty="0"/>
              <a:t>Understand your dependencies and the additional risk it brings. Allocate time to work on the issues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350" name="Title 4"/>
          <p:cNvSpPr txBox="1">
            <a:spLocks noGrp="1"/>
          </p:cNvSpPr>
          <p:nvPr>
            <p:ph type="title"/>
          </p:nvPr>
        </p:nvSpPr>
        <p:spPr>
          <a:xfrm>
            <a:off x="406400" y="6426200"/>
            <a:ext cx="12192000" cy="2325059"/>
          </a:xfrm>
          <a:prstGeom prst="rect">
            <a:avLst/>
          </a:prstGeom>
        </p:spPr>
        <p:txBody>
          <a:bodyPr/>
          <a:lstStyle>
            <a:lvl1pPr algn="ctr" defTabSz="297941">
              <a:defRPr sz="8670">
                <a:solidFill>
                  <a:srgbClr val="A6AAA9"/>
                </a:solidFill>
              </a:defRPr>
            </a:lvl1pPr>
          </a:lstStyle>
          <a:p>
            <a:r>
              <a:rPr dirty="0"/>
              <a:t>all Repositories are not created equal</a:t>
            </a:r>
          </a:p>
        </p:txBody>
      </p:sp>
      <p:sp>
        <p:nvSpPr>
          <p:cNvPr id="351" name="Content Placeholder 5"/>
          <p:cNvSpPr txBox="1">
            <a:spLocks noGrp="1"/>
          </p:cNvSpPr>
          <p:nvPr>
            <p:ph type="body" idx="1"/>
          </p:nvPr>
        </p:nvSpPr>
        <p:spPr>
          <a:xfrm>
            <a:off x="406400" y="1330836"/>
            <a:ext cx="12192000" cy="4739764"/>
          </a:xfrm>
          <a:prstGeom prst="rect">
            <a:avLst/>
          </a:prstGeom>
        </p:spPr>
        <p:txBody>
          <a:bodyPr anchor="ctr"/>
          <a:lstStyle>
            <a:lvl1pPr>
              <a:buFont typeface="Arial"/>
            </a:lvl1pPr>
          </a:lstStyle>
          <a:p>
            <a:r>
              <a:t>Npm (node.js), PyPi (python), ruby gems (ruby), CPAN (perl), etc. are not curated</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Package managers don’t always imply high quality"/>
          <p:cNvSpPr txBox="1">
            <a:spLocks noGrp="1"/>
          </p:cNvSpPr>
          <p:nvPr>
            <p:ph type="ctrTitle"/>
          </p:nvPr>
        </p:nvSpPr>
        <p:spPr>
          <a:prstGeom prst="rect">
            <a:avLst/>
          </a:prstGeom>
        </p:spPr>
        <p:txBody>
          <a:bodyPr/>
          <a:lstStyle>
            <a:lvl1pPr>
              <a:lnSpc>
                <a:spcPct val="100000"/>
              </a:lnSpc>
              <a:spcBef>
                <a:spcPts val="2400"/>
              </a:spcBef>
              <a:defRPr sz="6700" b="1" cap="none">
                <a:solidFill>
                  <a:srgbClr val="A6AAA9"/>
                </a:solidFill>
                <a:latin typeface="Helvetica"/>
                <a:ea typeface="Helvetica"/>
                <a:cs typeface="Helvetica"/>
                <a:sym typeface="Helvetica"/>
              </a:defRPr>
            </a:lvl1pPr>
          </a:lstStyle>
          <a:p>
            <a:r>
              <a:rPr dirty="0"/>
              <a:t>Package managers don’t always imply high quality</a:t>
            </a:r>
          </a:p>
        </p:txBody>
      </p:sp>
      <p:pic>
        <p:nvPicPr>
          <p:cNvPr id="356" name="npm-dependency-chart-4-level.png" descr="npm top 100 dependencies 4 levels deep"/>
          <p:cNvPicPr>
            <a:picLocks noChangeAspect="1"/>
          </p:cNvPicPr>
          <p:nvPr/>
        </p:nvPicPr>
        <p:blipFill>
          <a:blip r:embed="rId3"/>
          <a:stretch>
            <a:fillRect/>
          </a:stretch>
        </p:blipFill>
        <p:spPr>
          <a:xfrm>
            <a:off x="3022356" y="334136"/>
            <a:ext cx="6960088" cy="5521715"/>
          </a:xfrm>
          <a:prstGeom prst="rect">
            <a:avLst/>
          </a:prstGeom>
          <a:ln w="12700">
            <a:miter lim="400000"/>
          </a:ln>
        </p:spPr>
      </p:pic>
      <p:sp>
        <p:nvSpPr>
          <p:cNvPr id="357" name="I wonder what happens when you remove a module?"/>
          <p:cNvSpPr txBox="1"/>
          <p:nvPr/>
        </p:nvSpPr>
        <p:spPr>
          <a:xfrm>
            <a:off x="138804" y="908441"/>
            <a:ext cx="2908684" cy="17029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457200">
              <a:lnSpc>
                <a:spcPct val="117999"/>
              </a:lnSpc>
              <a:spcBef>
                <a:spcPts val="0"/>
              </a:spcBef>
              <a:defRPr sz="2300" b="1">
                <a:solidFill>
                  <a:srgbClr val="FFFFFF"/>
                </a:solidFill>
                <a:latin typeface="Helvetica Neue"/>
                <a:ea typeface="Helvetica Neue"/>
                <a:cs typeface="Helvetica Neue"/>
                <a:sym typeface="Helvetica Neue"/>
              </a:defRPr>
            </a:lvl1pPr>
          </a:lstStyle>
          <a:p>
            <a:r>
              <a:t>I wonder what happens when you remove a module?</a:t>
            </a:r>
          </a:p>
        </p:txBody>
      </p:sp>
      <p:sp>
        <p:nvSpPr>
          <p:cNvPr id="358" name="Oh wait!! that already happened"/>
          <p:cNvSpPr txBox="1"/>
          <p:nvPr/>
        </p:nvSpPr>
        <p:spPr>
          <a:xfrm>
            <a:off x="10330412" y="4288866"/>
            <a:ext cx="2215164" cy="17600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457200">
              <a:lnSpc>
                <a:spcPct val="117999"/>
              </a:lnSpc>
              <a:spcBef>
                <a:spcPts val="0"/>
              </a:spcBef>
              <a:defRPr sz="2400" b="1">
                <a:solidFill>
                  <a:srgbClr val="FFFFFF"/>
                </a:solidFill>
                <a:latin typeface="Helvetica Neue"/>
                <a:ea typeface="Helvetica Neue"/>
                <a:cs typeface="Helvetica Neue"/>
                <a:sym typeface="Helvetica Neue"/>
              </a:defRPr>
            </a:lvl1pPr>
          </a:lstStyle>
          <a:p>
            <a:r>
              <a:t>Oh wait!! that already happened</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362" name="“How removing 11 lines of code nearly broke the internet”"/>
          <p:cNvSpPr txBox="1">
            <a:spLocks noGrp="1"/>
          </p:cNvSpPr>
          <p:nvPr>
            <p:ph type="title"/>
          </p:nvPr>
        </p:nvSpPr>
        <p:spPr>
          <a:xfrm>
            <a:off x="406400" y="6847468"/>
            <a:ext cx="12192000" cy="2283832"/>
          </a:xfrm>
          <a:prstGeom prst="rect">
            <a:avLst/>
          </a:prstGeom>
        </p:spPr>
        <p:txBody>
          <a:bodyPr/>
          <a:lstStyle>
            <a:lvl1pPr algn="ctr" defTabSz="473201">
              <a:spcBef>
                <a:spcPts val="1800"/>
              </a:spcBef>
              <a:defRPr sz="4860" b="1">
                <a:solidFill>
                  <a:srgbClr val="A6AAA9"/>
                </a:solidFill>
                <a:latin typeface="Arvo"/>
                <a:ea typeface="Arvo"/>
                <a:cs typeface="Arvo"/>
                <a:sym typeface="Arvo"/>
              </a:defRPr>
            </a:lvl1pPr>
          </a:lstStyle>
          <a:p>
            <a:r>
              <a:t>“How removing 11 lines of code nearly broke the internet”</a:t>
            </a:r>
          </a:p>
        </p:txBody>
      </p:sp>
      <p:sp>
        <p:nvSpPr>
          <p:cNvPr id="363" name="Shape 316"/>
          <p:cNvSpPr txBox="1">
            <a:spLocks noGrp="1"/>
          </p:cNvSpPr>
          <p:nvPr>
            <p:ph type="body" sz="quarter" idx="1"/>
          </p:nvPr>
        </p:nvSpPr>
        <p:spPr>
          <a:xfrm>
            <a:off x="406400" y="4658737"/>
            <a:ext cx="12192000" cy="1155090"/>
          </a:xfrm>
          <a:prstGeom prst="rect">
            <a:avLst/>
          </a:prstGeom>
        </p:spPr>
        <p:txBody>
          <a:bodyPr/>
          <a:lstStyle>
            <a:lvl1pPr algn="ctr">
              <a:lnSpc>
                <a:spcPct val="100000"/>
              </a:lnSpc>
              <a:spcBef>
                <a:spcPts val="2400"/>
              </a:spcBef>
              <a:defRPr sz="6300" cap="none">
                <a:latin typeface="Muli"/>
                <a:ea typeface="Muli"/>
                <a:cs typeface="Muli"/>
                <a:sym typeface="Muli"/>
              </a:defRPr>
            </a:lvl1pPr>
          </a:lstStyle>
          <a:p>
            <a:r>
              <a:t>We all heard about this one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367" name="event-stream incident"/>
          <p:cNvSpPr txBox="1">
            <a:spLocks noGrp="1"/>
          </p:cNvSpPr>
          <p:nvPr>
            <p:ph type="title"/>
          </p:nvPr>
        </p:nvSpPr>
        <p:spPr>
          <a:xfrm>
            <a:off x="406400" y="6847468"/>
            <a:ext cx="12192000" cy="2283832"/>
          </a:xfrm>
          <a:prstGeom prst="rect">
            <a:avLst/>
          </a:prstGeom>
        </p:spPr>
        <p:txBody>
          <a:bodyPr/>
          <a:lstStyle>
            <a:lvl1pPr algn="ctr">
              <a:spcBef>
                <a:spcPts val="2300"/>
              </a:spcBef>
              <a:defRPr sz="6000" b="1">
                <a:solidFill>
                  <a:srgbClr val="A6AAA9"/>
                </a:solidFill>
                <a:latin typeface="Arvo"/>
                <a:ea typeface="Arvo"/>
                <a:cs typeface="Arvo"/>
                <a:sym typeface="Arvo"/>
              </a:defRPr>
            </a:lvl1pPr>
          </a:lstStyle>
          <a:p>
            <a:r>
              <a:rPr dirty="0"/>
              <a:t>event-stream incident</a:t>
            </a:r>
          </a:p>
        </p:txBody>
      </p:sp>
      <p:sp>
        <p:nvSpPr>
          <p:cNvPr id="368" name="Shape 316"/>
          <p:cNvSpPr txBox="1">
            <a:spLocks noGrp="1"/>
          </p:cNvSpPr>
          <p:nvPr>
            <p:ph type="body" sz="half" idx="1"/>
          </p:nvPr>
        </p:nvSpPr>
        <p:spPr>
          <a:xfrm>
            <a:off x="406399" y="1137144"/>
            <a:ext cx="12192001" cy="3520553"/>
          </a:xfrm>
          <a:prstGeom prst="rect">
            <a:avLst/>
          </a:prstGeom>
        </p:spPr>
        <p:txBody>
          <a:bodyPr/>
          <a:lstStyle>
            <a:lvl1pPr algn="ctr" defTabSz="479044">
              <a:lnSpc>
                <a:spcPct val="100000"/>
              </a:lnSpc>
              <a:spcBef>
                <a:spcPts val="1900"/>
              </a:spcBef>
              <a:defRPr sz="5166" cap="none">
                <a:latin typeface="Muli"/>
                <a:ea typeface="Muli"/>
                <a:cs typeface="Muli"/>
                <a:sym typeface="Muli"/>
              </a:defRPr>
            </a:lvl1pPr>
          </a:lstStyle>
          <a:p>
            <a:r>
              <a:rPr dirty="0"/>
              <a:t>This attack started out as a social engineering attack. The attacker, posing as a maintainer, took over </a:t>
            </a:r>
            <a:r>
              <a:rPr dirty="0" err="1"/>
              <a:t>maintainership</a:t>
            </a:r>
            <a:r>
              <a:rPr dirty="0"/>
              <a:t> of the event-stream module.</a:t>
            </a:r>
          </a:p>
        </p:txBody>
      </p:sp>
      <p:sp>
        <p:nvSpPr>
          <p:cNvPr id="369" name="https://blog.npmjs.org/post/180565383195/details-about-the-event-stream-incident"/>
          <p:cNvSpPr txBox="1"/>
          <p:nvPr/>
        </p:nvSpPr>
        <p:spPr>
          <a:xfrm>
            <a:off x="2032979" y="5299709"/>
            <a:ext cx="9034525" cy="5584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900"/>
              </a:lnSpc>
              <a:spcBef>
                <a:spcPts val="0"/>
              </a:spcBef>
              <a:defRPr sz="2100" u="sng">
                <a:solidFill>
                  <a:schemeClr val="accent1"/>
                </a:solidFill>
                <a:latin typeface="Times"/>
                <a:ea typeface="Times"/>
                <a:cs typeface="Times"/>
                <a:sym typeface="Times"/>
                <a:hlinkClick r:id="rId3"/>
              </a:defRPr>
            </a:lvl1pPr>
          </a:lstStyle>
          <a:p>
            <a:pPr>
              <a:defRPr>
                <a:solidFill>
                  <a:srgbClr val="0000EE"/>
                </a:solidFill>
              </a:defRPr>
            </a:pPr>
            <a:r>
              <a:rPr dirty="0">
                <a:solidFill>
                  <a:schemeClr val="accent1">
                    <a:lumMod val="75000"/>
                  </a:schemeClr>
                </a:solidFill>
                <a:hlinkClick r:id="rId3">
                  <a:extLst>
                    <a:ext uri="{A12FA001-AC4F-418D-AE19-62706E023703}">
                      <ahyp:hlinkClr xmlns:ahyp="http://schemas.microsoft.com/office/drawing/2018/hyperlinkcolor" val="tx"/>
                    </a:ext>
                  </a:extLst>
                </a:hlinkClick>
              </a:rPr>
              <a:t>https://blog.npmjs.org/post/180565383195/details-about-the-event-stream-incident</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367" name="event-stream incident"/>
          <p:cNvSpPr txBox="1">
            <a:spLocks noGrp="1"/>
          </p:cNvSpPr>
          <p:nvPr>
            <p:ph type="title"/>
          </p:nvPr>
        </p:nvSpPr>
        <p:spPr>
          <a:xfrm>
            <a:off x="406400" y="6847468"/>
            <a:ext cx="12192000" cy="2283832"/>
          </a:xfrm>
          <a:prstGeom prst="rect">
            <a:avLst/>
          </a:prstGeom>
        </p:spPr>
        <p:txBody>
          <a:bodyPr/>
          <a:lstStyle>
            <a:lvl1pPr algn="ctr">
              <a:spcBef>
                <a:spcPts val="2300"/>
              </a:spcBef>
              <a:defRPr sz="6000" b="1">
                <a:solidFill>
                  <a:srgbClr val="A6AAA9"/>
                </a:solidFill>
                <a:latin typeface="Arvo"/>
                <a:ea typeface="Arvo"/>
                <a:cs typeface="Arvo"/>
                <a:sym typeface="Arvo"/>
              </a:defRPr>
            </a:lvl1pPr>
          </a:lstStyle>
          <a:p>
            <a:r>
              <a:rPr lang="en-US" dirty="0"/>
              <a:t> is-promise</a:t>
            </a:r>
            <a:endParaRPr dirty="0"/>
          </a:p>
        </p:txBody>
      </p:sp>
      <p:sp>
        <p:nvSpPr>
          <p:cNvPr id="368" name="Shape 316"/>
          <p:cNvSpPr txBox="1">
            <a:spLocks noGrp="1"/>
          </p:cNvSpPr>
          <p:nvPr>
            <p:ph type="body" sz="half" idx="1"/>
          </p:nvPr>
        </p:nvSpPr>
        <p:spPr>
          <a:xfrm>
            <a:off x="406399" y="1137144"/>
            <a:ext cx="12192001" cy="3520553"/>
          </a:xfrm>
          <a:prstGeom prst="rect">
            <a:avLst/>
          </a:prstGeom>
        </p:spPr>
        <p:txBody>
          <a:bodyPr/>
          <a:lstStyle>
            <a:lvl1pPr algn="ctr" defTabSz="479044">
              <a:lnSpc>
                <a:spcPct val="100000"/>
              </a:lnSpc>
              <a:spcBef>
                <a:spcPts val="1900"/>
              </a:spcBef>
              <a:defRPr sz="5166" cap="none">
                <a:latin typeface="Muli"/>
                <a:ea typeface="Muli"/>
                <a:cs typeface="Muli"/>
                <a:sym typeface="Muli"/>
              </a:defRPr>
            </a:lvl1pPr>
          </a:lstStyle>
          <a:p>
            <a:r>
              <a:rPr lang="en-US" dirty="0"/>
              <a:t>And Yet Another April 2020</a:t>
            </a:r>
            <a:endParaRPr dirty="0"/>
          </a:p>
        </p:txBody>
      </p:sp>
      <p:sp>
        <p:nvSpPr>
          <p:cNvPr id="369" name="https://blog.npmjs.org/post/180565383195/details-about-the-event-stream-incident"/>
          <p:cNvSpPr txBox="1"/>
          <p:nvPr/>
        </p:nvSpPr>
        <p:spPr>
          <a:xfrm>
            <a:off x="1294242" y="5194096"/>
            <a:ext cx="10416313" cy="5584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900"/>
              </a:lnSpc>
              <a:spcBef>
                <a:spcPts val="0"/>
              </a:spcBef>
              <a:defRPr sz="2100" u="sng">
                <a:solidFill>
                  <a:schemeClr val="accent1"/>
                </a:solidFill>
                <a:latin typeface="Times"/>
                <a:ea typeface="Times"/>
                <a:cs typeface="Times"/>
                <a:sym typeface="Times"/>
                <a:hlinkClick r:id="rId3"/>
              </a:defRPr>
            </a:lvl1pPr>
          </a:lstStyle>
          <a:p>
            <a:pPr>
              <a:defRPr>
                <a:solidFill>
                  <a:srgbClr val="0000EE"/>
                </a:solidFill>
              </a:defRPr>
            </a:pPr>
            <a:r>
              <a:rPr lang="en-US" dirty="0">
                <a:solidFill>
                  <a:schemeClr val="accent1">
                    <a:lumMod val="75000"/>
                  </a:schemeClr>
                </a:solidFill>
                <a:hlinkClick r:id="rId4">
                  <a:extLst>
                    <a:ext uri="{A12FA001-AC4F-418D-AE19-62706E023703}">
                      <ahyp:hlinkClr xmlns:ahyp="http://schemas.microsoft.com/office/drawing/2018/hyperlinkcolor" val="tx"/>
                    </a:ext>
                  </a:extLst>
                </a:hlinkClick>
              </a:rPr>
              <a:t>https://www.zdnet.com/article/another-one-line-npm-package-breaks-the-javascript-ecosystem/</a:t>
            </a:r>
            <a:endParaRPr dirty="0">
              <a:solidFill>
                <a:schemeClr val="accent1">
                  <a:lumMod val="75000"/>
                </a:schemeClr>
              </a:solidFill>
              <a:hlinkClick r:id="rId3">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2177220347"/>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181" name="Content Placeholder 3"/>
          <p:cNvSpPr txBox="1">
            <a:spLocks noGrp="1"/>
          </p:cNvSpPr>
          <p:nvPr>
            <p:ph type="body" sz="quarter" idx="1"/>
          </p:nvPr>
        </p:nvSpPr>
        <p:spPr>
          <a:xfrm>
            <a:off x="406400" y="3975100"/>
            <a:ext cx="12192000" cy="1803400"/>
          </a:xfrm>
          <a:prstGeom prst="rect">
            <a:avLst/>
          </a:prstGeom>
        </p:spPr>
        <p:txBody>
          <a:bodyPr/>
          <a:lstStyle>
            <a:lvl1pPr defTabSz="473201">
              <a:spcBef>
                <a:spcPts val="1800"/>
              </a:spcBef>
              <a:defRPr sz="4374">
                <a:solidFill>
                  <a:srgbClr val="FFFFFF"/>
                </a:solidFill>
              </a:defRPr>
            </a:lvl1pPr>
          </a:lstStyle>
          <a:p>
            <a:r>
              <a:rPr dirty="0"/>
              <a:t>“I am involved in examining open source projects and third party components for 'known good' development practices.”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367" name="event-stream incident"/>
          <p:cNvSpPr txBox="1">
            <a:spLocks noGrp="1"/>
          </p:cNvSpPr>
          <p:nvPr>
            <p:ph type="title"/>
          </p:nvPr>
        </p:nvSpPr>
        <p:spPr>
          <a:xfrm>
            <a:off x="406400" y="6847468"/>
            <a:ext cx="12192000" cy="2283832"/>
          </a:xfrm>
          <a:prstGeom prst="rect">
            <a:avLst/>
          </a:prstGeom>
        </p:spPr>
        <p:txBody>
          <a:bodyPr/>
          <a:lstStyle>
            <a:lvl1pPr algn="ctr">
              <a:spcBef>
                <a:spcPts val="2300"/>
              </a:spcBef>
              <a:defRPr sz="6000" b="1">
                <a:solidFill>
                  <a:srgbClr val="A6AAA9"/>
                </a:solidFill>
                <a:latin typeface="Arvo"/>
                <a:ea typeface="Arvo"/>
                <a:cs typeface="Arvo"/>
                <a:sym typeface="Arvo"/>
              </a:defRPr>
            </a:lvl1pPr>
          </a:lstStyle>
          <a:p>
            <a:r>
              <a:rPr lang="en-US" dirty="0"/>
              <a:t> Colors and Faker</a:t>
            </a:r>
            <a:endParaRPr dirty="0"/>
          </a:p>
        </p:txBody>
      </p:sp>
      <p:sp>
        <p:nvSpPr>
          <p:cNvPr id="368" name="Shape 316"/>
          <p:cNvSpPr txBox="1">
            <a:spLocks noGrp="1"/>
          </p:cNvSpPr>
          <p:nvPr>
            <p:ph type="body" sz="half" idx="1"/>
          </p:nvPr>
        </p:nvSpPr>
        <p:spPr>
          <a:xfrm>
            <a:off x="406399" y="1137144"/>
            <a:ext cx="12192001" cy="3520553"/>
          </a:xfrm>
          <a:prstGeom prst="rect">
            <a:avLst/>
          </a:prstGeom>
        </p:spPr>
        <p:txBody>
          <a:bodyPr/>
          <a:lstStyle>
            <a:lvl1pPr algn="ctr" defTabSz="479044">
              <a:lnSpc>
                <a:spcPct val="100000"/>
              </a:lnSpc>
              <a:spcBef>
                <a:spcPts val="1900"/>
              </a:spcBef>
              <a:defRPr sz="5166" cap="none">
                <a:latin typeface="Muli"/>
                <a:ea typeface="Muli"/>
                <a:cs typeface="Muli"/>
                <a:sym typeface="Muli"/>
              </a:defRPr>
            </a:lvl1pPr>
          </a:lstStyle>
          <a:p>
            <a:r>
              <a:rPr lang="en-US" dirty="0"/>
              <a:t>Wait there is more!!!!</a:t>
            </a:r>
            <a:endParaRPr dirty="0"/>
          </a:p>
        </p:txBody>
      </p:sp>
      <p:sp>
        <p:nvSpPr>
          <p:cNvPr id="369" name="https://blog.npmjs.org/post/180565383195/details-about-the-event-stream-incident"/>
          <p:cNvSpPr txBox="1"/>
          <p:nvPr/>
        </p:nvSpPr>
        <p:spPr>
          <a:xfrm>
            <a:off x="0" y="5095904"/>
            <a:ext cx="13004800" cy="5584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457200">
              <a:lnSpc>
                <a:spcPts val="3900"/>
              </a:lnSpc>
              <a:spcBef>
                <a:spcPts val="0"/>
              </a:spcBef>
              <a:defRPr sz="2100" u="sng">
                <a:solidFill>
                  <a:schemeClr val="accent1"/>
                </a:solidFill>
                <a:latin typeface="Times"/>
                <a:ea typeface="Times"/>
                <a:cs typeface="Times"/>
                <a:sym typeface="Times"/>
                <a:hlinkClick r:id="rId3"/>
              </a:defRPr>
            </a:lvl1pPr>
          </a:lstStyle>
          <a:p>
            <a:pPr>
              <a:defRPr>
                <a:solidFill>
                  <a:srgbClr val="0000EE"/>
                </a:solidFill>
              </a:defRPr>
            </a:pPr>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https://</a:t>
            </a:r>
            <a:r>
              <a:rPr lang="en-US" dirty="0" err="1">
                <a:solidFill>
                  <a:schemeClr val="accent1">
                    <a:lumMod val="75000"/>
                  </a:schemeClr>
                </a:solidFill>
                <a:hlinkClick r:id="rId3">
                  <a:extLst>
                    <a:ext uri="{A12FA001-AC4F-418D-AE19-62706E023703}">
                      <ahyp:hlinkClr xmlns:ahyp="http://schemas.microsoft.com/office/drawing/2018/hyperlinkcolor" val="tx"/>
                    </a:ext>
                  </a:extLst>
                </a:hlinkClick>
              </a:rPr>
              <a:t>www.bleepingcomputer.com</a:t>
            </a:r>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/news/security/dev-corrupts-npm-libs-colors-and-faker-breaking-thousands-of-apps</a:t>
            </a:r>
            <a:r>
              <a:rPr lang="en-US" dirty="0">
                <a:solidFill>
                  <a:schemeClr val="accent1">
                    <a:lumMod val="75000"/>
                  </a:schemeClr>
                </a:solidFill>
              </a:rPr>
              <a:t>/</a:t>
            </a:r>
            <a:endParaRPr dirty="0">
              <a:solidFill>
                <a:schemeClr val="accent1">
                  <a:lumMod val="75000"/>
                </a:schemeClr>
              </a:solidFill>
              <a:hlinkClick r:id="rId3">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4184503309"/>
      </p:ext>
    </p:extLst>
  </p:cSld>
  <p:clrMapOvr>
    <a:masterClrMapping/>
  </p:clrMapOvr>
  <p:transition spd="slow">
    <p:dissolv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Title 1"/>
          <p:cNvSpPr txBox="1">
            <a:spLocks noGrp="1"/>
          </p:cNvSpPr>
          <p:nvPr>
            <p:ph type="ctrTitle"/>
          </p:nvPr>
        </p:nvSpPr>
        <p:spPr>
          <a:xfrm>
            <a:off x="406400" y="6432550"/>
            <a:ext cx="12192000" cy="2705100"/>
          </a:xfrm>
          <a:prstGeom prst="rect">
            <a:avLst/>
          </a:prstGeom>
        </p:spPr>
        <p:txBody>
          <a:bodyPr>
            <a:normAutofit fontScale="90000"/>
          </a:bodyPr>
          <a:lstStyle/>
          <a:p>
            <a:pPr defTabSz="233679">
              <a:defRPr sz="6800">
                <a:solidFill>
                  <a:srgbClr val="C3D600">
                    <a:alpha val="90000"/>
                  </a:srgbClr>
                </a:solidFill>
              </a:defRPr>
            </a:pPr>
            <a:r>
              <a:rPr dirty="0">
                <a:solidFill>
                  <a:srgbClr val="A6AAA9"/>
                </a:solidFill>
              </a:rPr>
              <a:t>Step 4:</a:t>
            </a:r>
            <a:br>
              <a:rPr dirty="0">
                <a:solidFill>
                  <a:srgbClr val="A6AAA9"/>
                </a:solidFill>
              </a:rPr>
            </a:br>
            <a:r>
              <a:rPr dirty="0">
                <a:solidFill>
                  <a:srgbClr val="FFFFFF">
                    <a:alpha val="90000"/>
                  </a:srgbClr>
                </a:solidFill>
              </a:rPr>
              <a:t>Check how they handle vulnerabilities</a:t>
            </a:r>
            <a:r>
              <a:rPr lang="en-US" dirty="0">
                <a:solidFill>
                  <a:srgbClr val="FFFFFF">
                    <a:alpha val="90000"/>
                  </a:srgbClr>
                </a:solidFill>
              </a:rPr>
              <a:t> &amp;</a:t>
            </a:r>
            <a:br>
              <a:rPr dirty="0">
                <a:solidFill>
                  <a:srgbClr val="FFFFFF">
                    <a:alpha val="90000"/>
                  </a:srgbClr>
                </a:solidFill>
              </a:rPr>
            </a:br>
            <a:r>
              <a:rPr dirty="0">
                <a:solidFill>
                  <a:srgbClr val="FFFFFF">
                    <a:alpha val="90000"/>
                  </a:srgbClr>
                </a:solidFill>
              </a:rPr>
              <a:t>security issues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375" name="Shape 190"/>
          <p:cNvSpPr txBox="1">
            <a:spLocks noGrp="1"/>
          </p:cNvSpPr>
          <p:nvPr>
            <p:ph type="title"/>
          </p:nvPr>
        </p:nvSpPr>
        <p:spPr>
          <a:prstGeom prst="rect">
            <a:avLst/>
          </a:prstGeom>
        </p:spPr>
        <p:txBody>
          <a:bodyPr lIns="130026" tIns="130026" rIns="130026" bIns="130026"/>
          <a:lstStyle/>
          <a:p>
            <a:pPr defTabSz="327152">
              <a:defRPr sz="9520">
                <a:solidFill>
                  <a:srgbClr val="A6AAA9"/>
                </a:solidFill>
              </a:defRPr>
            </a:pPr>
            <a:r>
              <a:t>Key Questions about </a:t>
            </a:r>
            <a:r>
              <a:rPr>
                <a:solidFill>
                  <a:srgbClr val="FFFFFF"/>
                </a:solidFill>
              </a:rPr>
              <a:t>Handling Security Issues</a:t>
            </a:r>
          </a:p>
        </p:txBody>
      </p:sp>
      <p:sp>
        <p:nvSpPr>
          <p:cNvPr id="376" name="Shape 191"/>
          <p:cNvSpPr txBox="1">
            <a:spLocks noGrp="1"/>
          </p:cNvSpPr>
          <p:nvPr>
            <p:ph type="body" idx="1"/>
          </p:nvPr>
        </p:nvSpPr>
        <p:spPr>
          <a:xfrm>
            <a:off x="406400" y="1028803"/>
            <a:ext cx="12192000" cy="5041797"/>
          </a:xfrm>
          <a:prstGeom prst="rect">
            <a:avLst/>
          </a:prstGeom>
        </p:spPr>
        <p:txBody>
          <a:bodyPr lIns="130026" tIns="130026" rIns="130026" bIns="130026"/>
          <a:lstStyle/>
          <a:p>
            <a:pPr marL="912113" indent="-720089" defTabSz="490727">
              <a:spcBef>
                <a:spcPts val="1900"/>
              </a:spcBef>
              <a:buSzPct val="100000"/>
              <a:buFont typeface="Courier New"/>
              <a:buChar char="o"/>
              <a:defRPr sz="4535"/>
            </a:pPr>
            <a:r>
              <a:t>Is there a </a:t>
            </a:r>
            <a:r>
              <a:rPr>
                <a:solidFill>
                  <a:srgbClr val="FFFFFF"/>
                </a:solidFill>
              </a:rPr>
              <a:t>clear way to report</a:t>
            </a:r>
            <a:r>
              <a:t> security vulnerabilities?</a:t>
            </a:r>
          </a:p>
          <a:p>
            <a:pPr marL="912113" indent="-720089" defTabSz="490727">
              <a:spcBef>
                <a:spcPts val="1900"/>
              </a:spcBef>
              <a:buSzPct val="100000"/>
              <a:buFont typeface="Courier New"/>
              <a:buChar char="o"/>
              <a:defRPr sz="4535"/>
            </a:pPr>
            <a:r>
              <a:t>Is there evidence that </a:t>
            </a:r>
            <a:r>
              <a:rPr>
                <a:solidFill>
                  <a:srgbClr val="FFFFFF"/>
                </a:solidFill>
              </a:rPr>
              <a:t>vulnerabilities are fixed in a timely manner</a:t>
            </a:r>
            <a:r>
              <a:t>?</a:t>
            </a:r>
          </a:p>
          <a:p>
            <a:pPr marL="912113" indent="-720089" defTabSz="490727">
              <a:spcBef>
                <a:spcPts val="1900"/>
              </a:spcBef>
              <a:buSzPct val="100000"/>
              <a:buFont typeface="Courier New"/>
              <a:buChar char="o"/>
              <a:defRPr sz="4535"/>
            </a:pPr>
            <a:r>
              <a:t>Is there any </a:t>
            </a:r>
            <a:r>
              <a:rPr>
                <a:solidFill>
                  <a:srgbClr val="FFFFFF"/>
                </a:solidFill>
              </a:rPr>
              <a:t>explanation of what happens</a:t>
            </a:r>
            <a:r>
              <a:t> when a security issue is reported?</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Shape 331"/>
          <p:cNvSpPr txBox="1">
            <a:spLocks noGrp="1"/>
          </p:cNvSpPr>
          <p:nvPr>
            <p:ph type="sldNum" sz="quarter" idx="4294967295"/>
          </p:nvPr>
        </p:nvSpPr>
        <p:spPr>
          <a:xfrm>
            <a:off x="12194440" y="431800"/>
            <a:ext cx="406898" cy="4572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43</a:t>
            </a:fld>
            <a:endParaRPr/>
          </a:p>
        </p:txBody>
      </p:sp>
      <p:sp>
        <p:nvSpPr>
          <p:cNvPr id="398" name="Shape 332"/>
          <p:cNvSpPr txBox="1"/>
          <p:nvPr/>
        </p:nvSpPr>
        <p:spPr>
          <a:xfrm>
            <a:off x="1661404" y="4208777"/>
            <a:ext cx="8796161" cy="10012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30026" tIns="130026" rIns="130026" bIns="130026" anchor="ctr">
            <a:spAutoFit/>
          </a:bodyPr>
          <a:lstStyle>
            <a:lvl1pPr algn="ctr">
              <a:defRPr sz="4800" b="1">
                <a:solidFill>
                  <a:srgbClr val="FFFFFF"/>
                </a:solidFill>
                <a:latin typeface="Helvetica"/>
                <a:ea typeface="Helvetica"/>
                <a:cs typeface="Helvetica"/>
                <a:sym typeface="Helvetica"/>
              </a:defRPr>
            </a:lvl1pPr>
          </a:lstStyle>
          <a:p>
            <a:r>
              <a:rPr lang="en-US" dirty="0"/>
              <a:t>Why is this important?</a:t>
            </a:r>
            <a:endParaRPr dirty="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Shape 331"/>
          <p:cNvSpPr txBox="1">
            <a:spLocks noGrp="1"/>
          </p:cNvSpPr>
          <p:nvPr>
            <p:ph type="sldNum" sz="quarter" idx="4294967295"/>
          </p:nvPr>
        </p:nvSpPr>
        <p:spPr>
          <a:xfrm>
            <a:off x="12194440" y="431800"/>
            <a:ext cx="406898" cy="4572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44</a:t>
            </a:fld>
            <a:endParaRPr/>
          </a:p>
        </p:txBody>
      </p:sp>
      <p:sp>
        <p:nvSpPr>
          <p:cNvPr id="398" name="Shape 332"/>
          <p:cNvSpPr txBox="1"/>
          <p:nvPr/>
        </p:nvSpPr>
        <p:spPr>
          <a:xfrm>
            <a:off x="1661404" y="3842777"/>
            <a:ext cx="8796161" cy="17332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30026" tIns="130026" rIns="130026" bIns="130026" anchor="ctr">
            <a:spAutoFit/>
          </a:bodyPr>
          <a:lstStyle>
            <a:lvl1pPr algn="ctr">
              <a:defRPr sz="4800" b="1">
                <a:solidFill>
                  <a:srgbClr val="FFFFFF"/>
                </a:solidFill>
                <a:latin typeface="Helvetica"/>
                <a:ea typeface="Helvetica"/>
                <a:cs typeface="Helvetica"/>
                <a:sym typeface="Helvetica"/>
              </a:defRPr>
            </a:lvl1pPr>
          </a:lstStyle>
          <a:p>
            <a:r>
              <a:t>No known vulnerabilities does not equal security</a:t>
            </a:r>
          </a:p>
        </p:txBody>
      </p:sp>
    </p:spTree>
    <p:extLst>
      <p:ext uri="{BB962C8B-B14F-4D97-AF65-F5344CB8AC3E}">
        <p14:creationId xmlns:p14="http://schemas.microsoft.com/office/powerpoint/2010/main" val="2635345564"/>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380" name="Shape 198"/>
          <p:cNvSpPr txBox="1">
            <a:spLocks noGrp="1"/>
          </p:cNvSpPr>
          <p:nvPr>
            <p:ph type="title"/>
          </p:nvPr>
        </p:nvSpPr>
        <p:spPr>
          <a:xfrm>
            <a:off x="406400" y="6426200"/>
            <a:ext cx="12192000" cy="1354998"/>
          </a:xfrm>
          <a:prstGeom prst="rect">
            <a:avLst/>
          </a:prstGeom>
        </p:spPr>
        <p:txBody>
          <a:bodyPr lIns="130026" tIns="130026" rIns="130026" bIns="130026"/>
          <a:lstStyle>
            <a:lvl1pPr defTabSz="297941">
              <a:defRPr sz="8670">
                <a:solidFill>
                  <a:srgbClr val="A6AAA9"/>
                </a:solidFill>
              </a:defRPr>
            </a:lvl1pPr>
          </a:lstStyle>
          <a:p>
            <a:r>
              <a:t>Great Example:</a:t>
            </a:r>
          </a:p>
        </p:txBody>
      </p:sp>
      <p:pic>
        <p:nvPicPr>
          <p:cNvPr id="381" name="Shape 199" descr="Shape 199"/>
          <p:cNvPicPr>
            <a:picLocks noChangeAspect="1"/>
          </p:cNvPicPr>
          <p:nvPr/>
        </p:nvPicPr>
        <p:blipFill>
          <a:blip r:embed="rId3"/>
          <a:stretch>
            <a:fillRect/>
          </a:stretch>
        </p:blipFill>
        <p:spPr>
          <a:xfrm>
            <a:off x="1821345" y="323344"/>
            <a:ext cx="9362110" cy="4872107"/>
          </a:xfrm>
          <a:prstGeom prst="rect">
            <a:avLst/>
          </a:prstGeom>
          <a:ln w="12700">
            <a:miter lim="400000"/>
          </a:ln>
        </p:spPr>
      </p:pic>
      <p:sp>
        <p:nvSpPr>
          <p:cNvPr id="382" name="https://www.apache.org/security/"/>
          <p:cNvSpPr txBox="1"/>
          <p:nvPr/>
        </p:nvSpPr>
        <p:spPr>
          <a:xfrm>
            <a:off x="3510193" y="5380516"/>
            <a:ext cx="5984414" cy="5562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spcBef>
                <a:spcPts val="0"/>
              </a:spcBef>
              <a:defRPr sz="3600" cap="all">
                <a:solidFill>
                  <a:srgbClr val="A6AAA9"/>
                </a:solidFill>
                <a:latin typeface="+mn-lt"/>
                <a:ea typeface="+mn-ea"/>
                <a:cs typeface="+mn-cs"/>
                <a:sym typeface="DIN Condensed"/>
              </a:defRPr>
            </a:lvl1pPr>
          </a:lstStyle>
          <a:p>
            <a:r>
              <a:t>https://www.apache.org/security/</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pic>
        <p:nvPicPr>
          <p:cNvPr id="386" name="Shape 208" descr="Shape 208"/>
          <p:cNvPicPr>
            <a:picLocks noChangeAspect="1"/>
          </p:cNvPicPr>
          <p:nvPr/>
        </p:nvPicPr>
        <p:blipFill>
          <a:blip r:embed="rId3"/>
          <a:stretch>
            <a:fillRect/>
          </a:stretch>
        </p:blipFill>
        <p:spPr>
          <a:xfrm>
            <a:off x="321507" y="778881"/>
            <a:ext cx="12361786" cy="4488380"/>
          </a:xfrm>
          <a:prstGeom prst="rect">
            <a:avLst/>
          </a:prstGeom>
          <a:ln w="12700">
            <a:miter lim="400000"/>
          </a:ln>
        </p:spPr>
      </p:pic>
      <p:sp>
        <p:nvSpPr>
          <p:cNvPr id="387" name="https://www.apache.org/security/committers.html"/>
          <p:cNvSpPr txBox="1"/>
          <p:nvPr/>
        </p:nvSpPr>
        <p:spPr>
          <a:xfrm>
            <a:off x="1971011" y="5416421"/>
            <a:ext cx="8144104" cy="5562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nSpc>
                <a:spcPct val="80000"/>
              </a:lnSpc>
              <a:spcBef>
                <a:spcPts val="0"/>
              </a:spcBef>
              <a:defRPr sz="3600" cap="all">
                <a:solidFill>
                  <a:srgbClr val="A6AAA9"/>
                </a:solidFill>
                <a:latin typeface="+mn-lt"/>
                <a:ea typeface="+mn-ea"/>
                <a:cs typeface="+mn-cs"/>
                <a:sym typeface="DIN Condensed"/>
              </a:defRPr>
            </a:lvl1pPr>
          </a:lstStyle>
          <a:p>
            <a:r>
              <a:t>https://www.apache.org/security/committers.html</a:t>
            </a:r>
          </a:p>
        </p:txBody>
      </p:sp>
      <p:sp>
        <p:nvSpPr>
          <p:cNvPr id="388" name="Shape 190"/>
          <p:cNvSpPr txBox="1"/>
          <p:nvPr/>
        </p:nvSpPr>
        <p:spPr>
          <a:xfrm>
            <a:off x="406400" y="6432550"/>
            <a:ext cx="12192000" cy="15487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30026" tIns="130026" rIns="130026" bIns="130026">
            <a:normAutofit/>
          </a:bodyPr>
          <a:lstStyle>
            <a:lvl1pPr defTabSz="350520">
              <a:lnSpc>
                <a:spcPct val="80000"/>
              </a:lnSpc>
              <a:spcBef>
                <a:spcPts val="0"/>
              </a:spcBef>
              <a:defRPr sz="10200" cap="all">
                <a:solidFill>
                  <a:srgbClr val="A6AAA9"/>
                </a:solidFill>
                <a:latin typeface="+mn-lt"/>
                <a:ea typeface="+mn-ea"/>
                <a:cs typeface="+mn-cs"/>
                <a:sym typeface="DIN Condensed"/>
              </a:defRPr>
            </a:lvl1pPr>
          </a:lstStyle>
          <a:p>
            <a:r>
              <a:t>Written policy</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Title 2"/>
          <p:cNvSpPr txBox="1">
            <a:spLocks noGrp="1"/>
          </p:cNvSpPr>
          <p:nvPr>
            <p:ph type="ctrTitle"/>
          </p:nvPr>
        </p:nvSpPr>
        <p:spPr>
          <a:xfrm>
            <a:off x="406400" y="6426200"/>
            <a:ext cx="12192000" cy="960703"/>
          </a:xfrm>
          <a:prstGeom prst="rect">
            <a:avLst/>
          </a:prstGeom>
        </p:spPr>
        <p:txBody>
          <a:bodyPr/>
          <a:lstStyle>
            <a:lvl1pPr defTabSz="233679">
              <a:defRPr sz="6800">
                <a:solidFill>
                  <a:srgbClr val="A6AAA9"/>
                </a:solidFill>
              </a:defRPr>
            </a:lvl1pPr>
          </a:lstStyle>
          <a:p>
            <a:r>
              <a:t>Look for unfixed security bugs</a:t>
            </a:r>
          </a:p>
        </p:txBody>
      </p:sp>
      <p:pic>
        <p:nvPicPr>
          <p:cNvPr id="393" name="Image" descr="Image"/>
          <p:cNvPicPr>
            <a:picLocks noChangeAspect="1"/>
          </p:cNvPicPr>
          <p:nvPr/>
        </p:nvPicPr>
        <p:blipFill>
          <a:blip r:embed="rId3"/>
          <a:stretch>
            <a:fillRect/>
          </a:stretch>
        </p:blipFill>
        <p:spPr>
          <a:xfrm>
            <a:off x="1074340" y="2158166"/>
            <a:ext cx="10856069" cy="369751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It seems that we are getting worse at security"/>
          <p:cNvSpPr txBox="1">
            <a:spLocks noGrp="1"/>
          </p:cNvSpPr>
          <p:nvPr>
            <p:ph type="ctrTitle"/>
          </p:nvPr>
        </p:nvSpPr>
        <p:spPr>
          <a:prstGeom prst="rect">
            <a:avLst/>
          </a:prstGeom>
        </p:spPr>
        <p:txBody>
          <a:bodyPr/>
          <a:lstStyle>
            <a:lvl1pPr defTabSz="350520">
              <a:defRPr sz="10200">
                <a:solidFill>
                  <a:srgbClr val="A6AAA9"/>
                </a:solidFill>
              </a:defRPr>
            </a:lvl1pPr>
          </a:lstStyle>
          <a:p>
            <a:r>
              <a:t>It seems that we are getting worse at security</a:t>
            </a:r>
          </a:p>
        </p:txBody>
      </p:sp>
      <p:sp>
        <p:nvSpPr>
          <p:cNvPr id="411" name="https://www.cvedetails.com/browse-by-date.php"/>
          <p:cNvSpPr txBox="1"/>
          <p:nvPr/>
        </p:nvSpPr>
        <p:spPr>
          <a:xfrm>
            <a:off x="256299" y="5661398"/>
            <a:ext cx="12492202"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https://nvd.nist.gov/general/visualizations/vulnerability-visualizations/cvss-severity-distribution-over-time</a:t>
            </a:r>
            <a:endParaRPr dirty="0">
              <a:solidFill>
                <a:schemeClr val="accent1">
                  <a:lumMod val="75000"/>
                </a:schemeClr>
              </a:solidFill>
            </a:endParaRPr>
          </a:p>
        </p:txBody>
      </p:sp>
      <p:pic>
        <p:nvPicPr>
          <p:cNvPr id="3" name="Picture 2">
            <a:extLst>
              <a:ext uri="{FF2B5EF4-FFF2-40B4-BE49-F238E27FC236}">
                <a16:creationId xmlns:a16="http://schemas.microsoft.com/office/drawing/2014/main" id="{78F3C343-E189-E34C-9101-E8D319E7745D}"/>
              </a:ext>
            </a:extLst>
          </p:cNvPr>
          <p:cNvPicPr>
            <a:picLocks noChangeAspect="1"/>
          </p:cNvPicPr>
          <p:nvPr/>
        </p:nvPicPr>
        <p:blipFill>
          <a:blip r:embed="rId4"/>
          <a:stretch>
            <a:fillRect/>
          </a:stretch>
        </p:blipFill>
        <p:spPr>
          <a:xfrm>
            <a:off x="1645920" y="577050"/>
            <a:ext cx="9712960" cy="4729915"/>
          </a:xfrm>
          <a:prstGeom prst="rect">
            <a:avLst/>
          </a:prstGeom>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March alone 1186 new Vulnerabilities reported so far"/>
          <p:cNvSpPr txBox="1">
            <a:spLocks noGrp="1"/>
          </p:cNvSpPr>
          <p:nvPr>
            <p:ph type="ctrTitle"/>
          </p:nvPr>
        </p:nvSpPr>
        <p:spPr>
          <a:xfrm>
            <a:off x="406400" y="6426200"/>
            <a:ext cx="12192000" cy="1927292"/>
          </a:xfrm>
          <a:prstGeom prst="rect">
            <a:avLst/>
          </a:prstGeom>
        </p:spPr>
        <p:txBody>
          <a:bodyPr/>
          <a:lstStyle/>
          <a:p>
            <a:pPr algn="ctr" defTabSz="245363">
              <a:defRPr sz="7140">
                <a:solidFill>
                  <a:srgbClr val="A6AAA9"/>
                </a:solidFill>
              </a:defRPr>
            </a:pPr>
            <a:r>
              <a:rPr lang="en-US" dirty="0"/>
              <a:t>January 2022</a:t>
            </a:r>
            <a:r>
              <a:rPr dirty="0"/>
              <a:t> alone </a:t>
            </a:r>
            <a:r>
              <a:rPr lang="en-US" dirty="0">
                <a:solidFill>
                  <a:srgbClr val="FFFFFF"/>
                </a:solidFill>
              </a:rPr>
              <a:t>2182 </a:t>
            </a:r>
            <a:r>
              <a:rPr dirty="0">
                <a:solidFill>
                  <a:srgbClr val="FFFFFF"/>
                </a:solidFill>
              </a:rPr>
              <a:t>new Vulnerabilities</a:t>
            </a:r>
            <a:endParaRPr dirty="0"/>
          </a:p>
        </p:txBody>
      </p:sp>
      <p:sp>
        <p:nvSpPr>
          <p:cNvPr id="405" name="https://nvd.nist.gov/vuln/full-listing/2019/3"/>
          <p:cNvSpPr txBox="1"/>
          <p:nvPr/>
        </p:nvSpPr>
        <p:spPr>
          <a:xfrm>
            <a:off x="3923655" y="5481515"/>
            <a:ext cx="5211363"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solidFill>
                  <a:schemeClr val="accent1"/>
                </a:solidFill>
                <a:hlinkClick r:id="rId3"/>
              </a:defRPr>
            </a:lvl1pPr>
          </a:lstStyle>
          <a:p>
            <a:pPr>
              <a:defRPr u="none">
                <a:solidFill>
                  <a:schemeClr val="accent1">
                    <a:hueOff val="-84091"/>
                    <a:satOff val="15316"/>
                    <a:lumOff val="24313"/>
                  </a:schemeClr>
                </a:solidFill>
              </a:defRPr>
            </a:pPr>
            <a:r>
              <a:rPr lang="en-US" u="none" dirty="0">
                <a:solidFill>
                  <a:schemeClr val="accent1">
                    <a:lumMod val="75000"/>
                  </a:schemeClr>
                </a:solidFill>
                <a:hlinkClick r:id="rId4"/>
              </a:rPr>
              <a:t>https://nvd.nist.gov/vuln/full-listing/2022/1</a:t>
            </a:r>
            <a:endParaRPr u="sng" dirty="0">
              <a:solidFill>
                <a:schemeClr val="accent1">
                  <a:lumMod val="75000"/>
                </a:schemeClr>
              </a:solidFill>
              <a:hlinkClick r:id="rId3">
                <a:extLst>
                  <a:ext uri="{A12FA001-AC4F-418D-AE19-62706E023703}">
                    <ahyp:hlinkClr xmlns:ahyp="http://schemas.microsoft.com/office/drawing/2018/hyperlinkcolor" val="tx"/>
                  </a:ext>
                </a:extLst>
              </a:hlinkClick>
            </a:endParaRPr>
          </a:p>
        </p:txBody>
      </p:sp>
      <p:pic>
        <p:nvPicPr>
          <p:cNvPr id="3" name="Picture 2">
            <a:extLst>
              <a:ext uri="{FF2B5EF4-FFF2-40B4-BE49-F238E27FC236}">
                <a16:creationId xmlns:a16="http://schemas.microsoft.com/office/drawing/2014/main" id="{F8965E74-2EB7-EE43-AC1A-FF497A719A17}"/>
              </a:ext>
            </a:extLst>
          </p:cNvPr>
          <p:cNvPicPr>
            <a:picLocks noChangeAspect="1"/>
          </p:cNvPicPr>
          <p:nvPr/>
        </p:nvPicPr>
        <p:blipFill>
          <a:blip r:embed="rId5"/>
          <a:stretch>
            <a:fillRect/>
          </a:stretch>
        </p:blipFill>
        <p:spPr>
          <a:xfrm>
            <a:off x="2479963" y="435980"/>
            <a:ext cx="8044873" cy="4809159"/>
          </a:xfrm>
          <a:prstGeom prst="rect">
            <a:avLst/>
          </a:prstGeom>
        </p:spPr>
      </p:pic>
      <p:sp>
        <p:nvSpPr>
          <p:cNvPr id="404" name="Oval">
            <a:extLst>
              <a:ext uri="{C183D7F6-B498-43B3-948B-1728B52AA6E4}">
                <adec:decorative xmlns:adec="http://schemas.microsoft.com/office/drawing/2017/decorative" val="1"/>
              </a:ext>
            </a:extLst>
          </p:cNvPr>
          <p:cNvSpPr/>
          <p:nvPr/>
        </p:nvSpPr>
        <p:spPr>
          <a:xfrm>
            <a:off x="2229652" y="1371351"/>
            <a:ext cx="3693187" cy="1876492"/>
          </a:xfrm>
          <a:prstGeom prst="ellipse">
            <a:avLst/>
          </a:prstGeom>
          <a:ln w="50800">
            <a:solidFill>
              <a:srgbClr val="A6AAA9"/>
            </a:solidFill>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185" name="Content Placeholder 1"/>
          <p:cNvSpPr txBox="1">
            <a:spLocks noGrp="1"/>
          </p:cNvSpPr>
          <p:nvPr>
            <p:ph type="body" sz="quarter" idx="1"/>
          </p:nvPr>
        </p:nvSpPr>
        <p:spPr>
          <a:prstGeom prst="rect">
            <a:avLst/>
          </a:prstGeom>
        </p:spPr>
        <p:txBody>
          <a:bodyPr>
            <a:normAutofit fontScale="92500"/>
          </a:bodyPr>
          <a:lstStyle>
            <a:lvl1pPr algn="ctr" defTabSz="461518">
              <a:spcBef>
                <a:spcPts val="1800"/>
              </a:spcBef>
              <a:defRPr sz="4266">
                <a:solidFill>
                  <a:srgbClr val="FFFFFF"/>
                </a:solidFill>
              </a:defRPr>
            </a:lvl1pPr>
          </a:lstStyle>
          <a:p>
            <a:r>
              <a:t>There’s a big difference between good, community-supported open source software and random code found on the internet.</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Good security reporting does not guarantee action"/>
          <p:cNvSpPr txBox="1">
            <a:spLocks noGrp="1"/>
          </p:cNvSpPr>
          <p:nvPr>
            <p:ph type="ctrTitle"/>
          </p:nvPr>
        </p:nvSpPr>
        <p:spPr>
          <a:prstGeom prst="rect">
            <a:avLst/>
          </a:prstGeom>
        </p:spPr>
        <p:txBody>
          <a:bodyPr>
            <a:normAutofit fontScale="90000"/>
          </a:bodyPr>
          <a:lstStyle/>
          <a:p>
            <a:pPr>
              <a:lnSpc>
                <a:spcPct val="100000"/>
              </a:lnSpc>
              <a:spcBef>
                <a:spcPts val="2400"/>
              </a:spcBef>
              <a:defRPr sz="7800" b="1" cap="none">
                <a:solidFill>
                  <a:srgbClr val="A6AAA9"/>
                </a:solidFill>
                <a:latin typeface="Helvetica"/>
                <a:ea typeface="Helvetica"/>
                <a:cs typeface="Helvetica"/>
                <a:sym typeface="Helvetica"/>
              </a:defRPr>
            </a:pPr>
            <a:r>
              <a:t>Good security reporting </a:t>
            </a:r>
            <a:r>
              <a:rPr>
                <a:solidFill>
                  <a:srgbClr val="FFFFFF"/>
                </a:solidFill>
              </a:rPr>
              <a:t>does not guarantee action</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15" name="Shape 351"/>
          <p:cNvSpPr txBox="1">
            <a:spLocks noGrp="1"/>
          </p:cNvSpPr>
          <p:nvPr>
            <p:ph type="title"/>
          </p:nvPr>
        </p:nvSpPr>
        <p:spPr>
          <a:xfrm>
            <a:off x="406400" y="6426200"/>
            <a:ext cx="12192000" cy="2311400"/>
          </a:xfrm>
          <a:prstGeom prst="rect">
            <a:avLst/>
          </a:prstGeom>
        </p:spPr>
        <p:txBody>
          <a:bodyPr lIns="130026" tIns="130026" rIns="130026" bIns="130026">
            <a:normAutofit fontScale="90000"/>
          </a:bodyPr>
          <a:lstStyle>
            <a:lvl1pPr defTabSz="467359">
              <a:defRPr sz="13600">
                <a:solidFill>
                  <a:srgbClr val="A6AAA9"/>
                </a:solidFill>
              </a:defRPr>
            </a:lvl1pPr>
          </a:lstStyle>
          <a:p>
            <a:r>
              <a:rPr sz="8000" dirty="0"/>
              <a:t>Why?</a:t>
            </a:r>
            <a:br>
              <a:rPr lang="en-US" sz="6000" dirty="0"/>
            </a:br>
            <a:br>
              <a:rPr lang="en-US" sz="6000" dirty="0"/>
            </a:br>
            <a:r>
              <a:rPr lang="en-US" sz="6000" dirty="0"/>
              <a:t>These are a few of the most common reasons </a:t>
            </a:r>
            <a:endParaRPr sz="6000" dirty="0"/>
          </a:p>
        </p:txBody>
      </p:sp>
      <p:sp>
        <p:nvSpPr>
          <p:cNvPr id="416" name="Shape 352"/>
          <p:cNvSpPr txBox="1">
            <a:spLocks noGrp="1"/>
          </p:cNvSpPr>
          <p:nvPr>
            <p:ph type="body" idx="1"/>
          </p:nvPr>
        </p:nvSpPr>
        <p:spPr>
          <a:xfrm>
            <a:off x="406400" y="1672623"/>
            <a:ext cx="12192000" cy="4397977"/>
          </a:xfrm>
          <a:prstGeom prst="rect">
            <a:avLst/>
          </a:prstGeom>
        </p:spPr>
        <p:txBody>
          <a:bodyPr lIns="130026" tIns="130026" rIns="130026" bIns="130026"/>
          <a:lstStyle/>
          <a:p>
            <a:pPr marL="694943" indent="-548640" defTabSz="373887">
              <a:spcBef>
                <a:spcPts val="1400"/>
              </a:spcBef>
              <a:buSzPct val="100000"/>
              <a:buFont typeface="Arial"/>
              <a:buChar char="•"/>
              <a:defRPr sz="3455"/>
            </a:pPr>
            <a:r>
              <a:rPr dirty="0"/>
              <a:t>CVEs (Common Vulnerabilities and Exposures) aren’t easy to file,</a:t>
            </a:r>
          </a:p>
          <a:p>
            <a:pPr marL="694943" indent="-548640" defTabSz="373887">
              <a:spcBef>
                <a:spcPts val="1400"/>
              </a:spcBef>
              <a:buSzPct val="100000"/>
              <a:buFont typeface="Arial"/>
              <a:buChar char="•"/>
              <a:defRPr sz="3455"/>
            </a:pPr>
            <a:r>
              <a:rPr dirty="0"/>
              <a:t>This can be a sign of a lack of security expertise</a:t>
            </a:r>
          </a:p>
          <a:p>
            <a:pPr marL="694943" indent="-548640" defTabSz="373887">
              <a:spcBef>
                <a:spcPts val="1400"/>
              </a:spcBef>
              <a:buSzPct val="100000"/>
              <a:buFont typeface="Arial"/>
              <a:buChar char="•"/>
              <a:defRPr sz="3455"/>
            </a:pPr>
            <a:r>
              <a:rPr dirty="0"/>
              <a:t>many times no one is looking</a:t>
            </a:r>
          </a:p>
          <a:p>
            <a:pPr marL="694943" indent="-548640" defTabSz="373887">
              <a:spcBef>
                <a:spcPts val="1400"/>
              </a:spcBef>
              <a:buSzPct val="100000"/>
              <a:buFont typeface="Arial"/>
              <a:buChar char="•"/>
              <a:defRPr sz="3455"/>
            </a:pPr>
            <a:r>
              <a:rPr dirty="0"/>
              <a:t>sometimes issues are actively rejected or hidden</a:t>
            </a:r>
          </a:p>
          <a:p>
            <a:pPr marL="694943" indent="-548640" defTabSz="373887">
              <a:spcBef>
                <a:spcPts val="1400"/>
              </a:spcBef>
              <a:buSzPct val="100000"/>
              <a:buFont typeface="Arial"/>
              <a:buChar char="•"/>
              <a:defRPr sz="3455"/>
            </a:pPr>
            <a:r>
              <a:rPr dirty="0"/>
              <a:t>how Project Teams react to known vulnerabilities will help you to evaluate their security processes.</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2" name="Shape 352" descr="Shape 352"/>
          <p:cNvPicPr>
            <a:picLocks noChangeAspect="1"/>
          </p:cNvPicPr>
          <p:nvPr/>
        </p:nvPicPr>
        <p:blipFill>
          <a:blip r:embed="rId3"/>
          <a:stretch>
            <a:fillRect/>
          </a:stretch>
        </p:blipFill>
        <p:spPr>
          <a:xfrm>
            <a:off x="1938025" y="1282737"/>
            <a:ext cx="8647254" cy="6844052"/>
          </a:xfrm>
          <a:prstGeom prst="rect">
            <a:avLst/>
          </a:prstGeom>
          <a:ln w="12700">
            <a:miter lim="400000"/>
          </a:ln>
        </p:spPr>
      </p:pic>
      <p:sp>
        <p:nvSpPr>
          <p:cNvPr id="423" name="Shape 353">
            <a:extLst>
              <a:ext uri="{C183D7F6-B498-43B3-948B-1728B52AA6E4}">
                <adec:decorative xmlns:adec="http://schemas.microsoft.com/office/drawing/2017/decorative" val="1"/>
              </a:ext>
            </a:extLst>
          </p:cNvPr>
          <p:cNvSpPr/>
          <p:nvPr/>
        </p:nvSpPr>
        <p:spPr>
          <a:xfrm>
            <a:off x="3801884" y="5508229"/>
            <a:ext cx="5541974" cy="2469121"/>
          </a:xfrm>
          <a:prstGeom prst="ellipse">
            <a:avLst/>
          </a:prstGeom>
          <a:ln w="50800">
            <a:solidFill>
              <a:srgbClr val="FF0000"/>
            </a:solidFill>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7" name="Shape 352" descr="Shape 352"/>
          <p:cNvPicPr>
            <a:picLocks noChangeAspect="1"/>
          </p:cNvPicPr>
          <p:nvPr/>
        </p:nvPicPr>
        <p:blipFill>
          <a:blip r:embed="rId3"/>
          <a:srcRect l="26789" t="78461" r="17532"/>
          <a:stretch>
            <a:fillRect/>
          </a:stretch>
        </p:blipFill>
        <p:spPr>
          <a:xfrm>
            <a:off x="-1" y="1914917"/>
            <a:ext cx="13004801" cy="4071927"/>
          </a:xfrm>
          <a:prstGeom prst="rect">
            <a:avLst/>
          </a:prstGeom>
          <a:ln w="12700">
            <a:miter lim="400000"/>
          </a:ln>
        </p:spPr>
      </p:pic>
      <p:grpSp>
        <p:nvGrpSpPr>
          <p:cNvPr id="431" name="Group" descr="This turned out to be untrue, and a CVE was actually issued&#13;&#10;"/>
          <p:cNvGrpSpPr/>
          <p:nvPr/>
        </p:nvGrpSpPr>
        <p:grpSpPr>
          <a:xfrm>
            <a:off x="6230692" y="3566036"/>
            <a:ext cx="6431125" cy="5093657"/>
            <a:chOff x="0" y="0"/>
            <a:chExt cx="6431123" cy="5093655"/>
          </a:xfrm>
        </p:grpSpPr>
        <p:sp>
          <p:nvSpPr>
            <p:cNvPr id="428" name="Rectangle"/>
            <p:cNvSpPr/>
            <p:nvPr/>
          </p:nvSpPr>
          <p:spPr>
            <a:xfrm>
              <a:off x="714727" y="2978589"/>
              <a:ext cx="5716397" cy="2115067"/>
            </a:xfrm>
            <a:prstGeom prst="rect">
              <a:avLst/>
            </a:prstGeom>
            <a:noFill/>
            <a:ln w="508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429" name="This turned out to be untrue, and a CVE was actually issued"/>
            <p:cNvSpPr txBox="1"/>
            <p:nvPr/>
          </p:nvSpPr>
          <p:spPr>
            <a:xfrm>
              <a:off x="714727" y="3488498"/>
              <a:ext cx="5716397" cy="10952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5023" tIns="65023" rIns="65023" bIns="65023" numCol="1" anchor="ctr">
              <a:spAutoFit/>
            </a:bodyPr>
            <a:lstStyle>
              <a:lvl1pPr>
                <a:defRPr sz="2800" b="1">
                  <a:solidFill>
                    <a:srgbClr val="A6AAA9"/>
                  </a:solidFill>
                  <a:latin typeface="Avenir Next"/>
                  <a:ea typeface="Avenir Next"/>
                  <a:cs typeface="Avenir Next"/>
                  <a:sym typeface="Avenir Next"/>
                </a:defRPr>
              </a:lvl1pPr>
            </a:lstStyle>
            <a:p>
              <a:r>
                <a:rPr dirty="0"/>
                <a:t>This turned out to be untrue, and a CVE was actually issued</a:t>
              </a:r>
            </a:p>
          </p:txBody>
        </p:sp>
        <p:sp>
          <p:nvSpPr>
            <p:cNvPr id="430" name="Right Arrow 4"/>
            <p:cNvSpPr/>
            <p:nvPr/>
          </p:nvSpPr>
          <p:spPr>
            <a:xfrm rot="13939632">
              <a:off x="-106225" y="967343"/>
              <a:ext cx="3048074" cy="1229026"/>
            </a:xfrm>
            <a:prstGeom prst="rightArrow">
              <a:avLst>
                <a:gd name="adj1" fmla="val 50000"/>
                <a:gd name="adj2" fmla="val 50000"/>
              </a:avLst>
            </a:prstGeom>
            <a:gradFill flip="none" rotWithShape="1">
              <a:gsLst>
                <a:gs pos="0">
                  <a:srgbClr val="838787"/>
                </a:gs>
                <a:gs pos="100000">
                  <a:srgbClr val="222222"/>
                </a:gs>
              </a:gsLst>
              <a:lin ang="5400000" scaled="0"/>
            </a:gradFill>
            <a:ln w="76200" cap="flat">
              <a:solidFill>
                <a:srgbClr val="222222"/>
              </a:solidFill>
              <a:prstDash val="solid"/>
              <a:round/>
            </a:ln>
            <a:effectLst/>
          </p:spPr>
          <p:txBody>
            <a:bodyPr wrap="square" lIns="50800" tIns="50800" rIns="50800" bIns="50800" numCol="1" anchor="ctr">
              <a:noAutofit/>
            </a:bodyPr>
            <a:lstStyle/>
            <a:p>
              <a:pPr algn="ctr">
                <a:lnSpc>
                  <a:spcPct val="80000"/>
                </a:lnSpc>
                <a:spcBef>
                  <a:spcPts val="0"/>
                </a:spcBef>
                <a:defRPr sz="2800" cap="all">
                  <a:solidFill>
                    <a:srgbClr val="FFFFFF"/>
                  </a:solidFill>
                  <a:latin typeface="+mn-lt"/>
                  <a:ea typeface="+mn-ea"/>
                  <a:cs typeface="+mn-cs"/>
                  <a:sym typeface="DIN Condensed"/>
                </a:defRPr>
              </a:pPr>
              <a:endParaRPr/>
            </a:p>
          </p:txBody>
        </p:sp>
      </p:gr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Shape 249"/>
          <p:cNvSpPr txBox="1">
            <a:spLocks noGrp="1"/>
          </p:cNvSpPr>
          <p:nvPr>
            <p:ph type="ctrTitle"/>
          </p:nvPr>
        </p:nvSpPr>
        <p:spPr>
          <a:prstGeom prst="rect">
            <a:avLst/>
          </a:prstGeom>
        </p:spPr>
        <p:txBody>
          <a:bodyPr lIns="130026" tIns="130026" rIns="130026" bIns="130026">
            <a:normAutofit fontScale="90000"/>
          </a:bodyPr>
          <a:lstStyle/>
          <a:p>
            <a:pPr defTabSz="233679">
              <a:defRPr sz="6800">
                <a:solidFill>
                  <a:srgbClr val="A6AAA9"/>
                </a:solidFill>
              </a:defRPr>
            </a:pPr>
            <a:r>
              <a:t>Step 5: </a:t>
            </a:r>
          </a:p>
          <a:p>
            <a:pPr defTabSz="233679">
              <a:defRPr sz="6800">
                <a:solidFill>
                  <a:srgbClr val="FFFFFF"/>
                </a:solidFill>
              </a:defRPr>
            </a:pPr>
            <a:r>
              <a:rPr>
                <a:solidFill>
                  <a:srgbClr val="FFFFFF">
                    <a:alpha val="90000"/>
                  </a:srgbClr>
                </a:solidFill>
              </a:rPr>
              <a:t>is there any testing</a:t>
            </a:r>
          </a:p>
          <a:p>
            <a:pPr defTabSz="233679">
              <a:defRPr sz="6800"/>
            </a:pPr>
            <a:r>
              <a:t>the test </a:t>
            </a:r>
          </a:p>
          <a:p>
            <a:pPr defTabSz="233679">
              <a:defRPr sz="6800"/>
            </a:pPr>
            <a:r>
              <a:t>suite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439" name="Shape 266"/>
          <p:cNvSpPr txBox="1">
            <a:spLocks noGrp="1"/>
          </p:cNvSpPr>
          <p:nvPr>
            <p:ph type="title"/>
          </p:nvPr>
        </p:nvSpPr>
        <p:spPr>
          <a:prstGeom prst="rect">
            <a:avLst/>
          </a:prstGeom>
        </p:spPr>
        <p:txBody>
          <a:bodyPr lIns="130026" tIns="130026" rIns="130026" bIns="130026"/>
          <a:lstStyle>
            <a:lvl1pPr defTabSz="467359">
              <a:defRPr sz="13600">
                <a:solidFill>
                  <a:srgbClr val="A6AAA9"/>
                </a:solidFill>
              </a:defRPr>
            </a:lvl1pPr>
          </a:lstStyle>
          <a:p>
            <a:r>
              <a:t>is there a Test suite</a:t>
            </a:r>
          </a:p>
        </p:txBody>
      </p:sp>
      <p:pic>
        <p:nvPicPr>
          <p:cNvPr id="440" name="Image" descr="Image"/>
          <p:cNvPicPr>
            <a:picLocks noChangeAspect="1"/>
          </p:cNvPicPr>
          <p:nvPr/>
        </p:nvPicPr>
        <p:blipFill>
          <a:blip r:embed="rId3"/>
          <a:stretch>
            <a:fillRect/>
          </a:stretch>
        </p:blipFill>
        <p:spPr>
          <a:xfrm>
            <a:off x="2817217" y="1815663"/>
            <a:ext cx="7370196" cy="404019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444" name="Shape 258"/>
          <p:cNvSpPr txBox="1">
            <a:spLocks noGrp="1"/>
          </p:cNvSpPr>
          <p:nvPr>
            <p:ph type="title"/>
          </p:nvPr>
        </p:nvSpPr>
        <p:spPr>
          <a:xfrm>
            <a:off x="406400" y="6432550"/>
            <a:ext cx="12192000" cy="2705100"/>
          </a:xfrm>
          <a:prstGeom prst="rect">
            <a:avLst/>
          </a:prstGeom>
        </p:spPr>
        <p:txBody>
          <a:bodyPr lIns="130026" tIns="130026" rIns="130026" bIns="130026"/>
          <a:lstStyle/>
          <a:p>
            <a:pPr defTabSz="327152">
              <a:defRPr sz="9520">
                <a:solidFill>
                  <a:srgbClr val="FFFFFF"/>
                </a:solidFill>
              </a:defRPr>
            </a:pPr>
            <a:r>
              <a:t>Key Questions </a:t>
            </a:r>
            <a:r>
              <a:rPr>
                <a:solidFill>
                  <a:srgbClr val="A6AAA9"/>
                </a:solidFill>
              </a:rPr>
              <a:t>about Test Suites</a:t>
            </a:r>
          </a:p>
        </p:txBody>
      </p:sp>
      <p:sp>
        <p:nvSpPr>
          <p:cNvPr id="445" name="Shape 259"/>
          <p:cNvSpPr txBox="1">
            <a:spLocks noGrp="1"/>
          </p:cNvSpPr>
          <p:nvPr>
            <p:ph type="body" idx="1"/>
          </p:nvPr>
        </p:nvSpPr>
        <p:spPr>
          <a:xfrm>
            <a:off x="406400" y="1187058"/>
            <a:ext cx="12192000" cy="4883542"/>
          </a:xfrm>
          <a:prstGeom prst="rect">
            <a:avLst/>
          </a:prstGeom>
        </p:spPr>
        <p:txBody>
          <a:bodyPr lIns="130026" tIns="130026" rIns="130026" bIns="130026"/>
          <a:lstStyle/>
          <a:p>
            <a:pPr defTabSz="309625">
              <a:spcBef>
                <a:spcPts val="1200"/>
              </a:spcBef>
              <a:defRPr sz="2862"/>
            </a:pPr>
            <a:r>
              <a:t>Testing isn’t the only thing we take into account, but it can be used as a </a:t>
            </a:r>
            <a:r>
              <a:rPr>
                <a:solidFill>
                  <a:srgbClr val="FFFFFF"/>
                </a:solidFill>
              </a:rPr>
              <a:t>rule of thumb</a:t>
            </a:r>
            <a:r>
              <a:t> if you don’t know security and want to guess at what might be a good library.  </a:t>
            </a:r>
          </a:p>
          <a:p>
            <a:pPr marL="575500" indent="-454342" defTabSz="309625">
              <a:spcBef>
                <a:spcPts val="1200"/>
              </a:spcBef>
              <a:buSzPct val="100000"/>
              <a:buFont typeface="Arial"/>
              <a:buChar char="•"/>
              <a:defRPr sz="2862"/>
            </a:pPr>
            <a:r>
              <a:t>Does this test suite cover bad behaviour?</a:t>
            </a:r>
          </a:p>
          <a:p>
            <a:pPr marL="575500" indent="-454342" defTabSz="309625">
              <a:spcBef>
                <a:spcPts val="1200"/>
              </a:spcBef>
              <a:buSzPct val="100000"/>
              <a:buFont typeface="Arial"/>
              <a:buChar char="•"/>
              <a:defRPr sz="2862"/>
            </a:pPr>
            <a:r>
              <a:t>How comprehensive is this test suite?</a:t>
            </a:r>
          </a:p>
          <a:p>
            <a:pPr marL="575500" indent="-454342" defTabSz="309625">
              <a:spcBef>
                <a:spcPts val="1200"/>
              </a:spcBef>
              <a:buSzPct val="100000"/>
              <a:buFont typeface="Arial"/>
              <a:buChar char="•"/>
              <a:defRPr sz="2862"/>
            </a:pPr>
            <a:r>
              <a:t>Do all tests pass?</a:t>
            </a:r>
          </a:p>
          <a:p>
            <a:pPr marL="575500" indent="-454342" defTabSz="309625">
              <a:spcBef>
                <a:spcPts val="1200"/>
              </a:spcBef>
              <a:buSzPct val="100000"/>
              <a:buFont typeface="Arial"/>
              <a:buChar char="•"/>
              <a:defRPr sz="2862"/>
            </a:pPr>
            <a:r>
              <a:t>Is there continuous integration for tests?</a:t>
            </a:r>
          </a:p>
          <a:p>
            <a:pPr defTabSz="309625">
              <a:spcBef>
                <a:spcPts val="1200"/>
              </a:spcBef>
              <a:defRPr sz="2862"/>
            </a:pPr>
            <a:r>
              <a:t>Testing is especially </a:t>
            </a:r>
            <a:r>
              <a:rPr>
                <a:solidFill>
                  <a:srgbClr val="FFFFFF"/>
                </a:solidFill>
              </a:rPr>
              <a:t>important for libraries that handle user input</a:t>
            </a:r>
            <a:r>
              <a:t>: parsers, input validation libraries, etc.  A poor test suite doesn’t guarantee a blacklisted component, but a good suite often implies a better choice.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Shape 273"/>
          <p:cNvSpPr txBox="1">
            <a:spLocks noGrp="1"/>
          </p:cNvSpPr>
          <p:nvPr>
            <p:ph type="ctrTitle"/>
          </p:nvPr>
        </p:nvSpPr>
        <p:spPr>
          <a:prstGeom prst="rect">
            <a:avLst/>
          </a:prstGeom>
        </p:spPr>
        <p:txBody>
          <a:bodyPr lIns="130026" tIns="130026" rIns="130026" bIns="130026">
            <a:normAutofit fontScale="90000"/>
          </a:bodyPr>
          <a:lstStyle/>
          <a:p>
            <a:pPr defTabSz="233679">
              <a:defRPr sz="6800">
                <a:solidFill>
                  <a:srgbClr val="A6AAA9"/>
                </a:solidFill>
              </a:defRPr>
            </a:pPr>
            <a:r>
              <a:rPr dirty="0"/>
              <a:t>Step </a:t>
            </a:r>
            <a:r>
              <a:rPr lang="en-US" dirty="0"/>
              <a:t>6</a:t>
            </a:r>
            <a:r>
              <a:rPr dirty="0"/>
              <a:t>: </a:t>
            </a:r>
          </a:p>
          <a:p>
            <a:pPr defTabSz="233679">
              <a:defRPr sz="6800">
                <a:solidFill>
                  <a:srgbClr val="FFFFFF"/>
                </a:solidFill>
              </a:defRPr>
            </a:pPr>
            <a:r>
              <a:rPr dirty="0"/>
              <a:t>Be aware </a:t>
            </a:r>
          </a:p>
          <a:p>
            <a:pPr defTabSz="233679">
              <a:defRPr sz="6800"/>
            </a:pPr>
            <a:r>
              <a:rPr dirty="0"/>
              <a:t>of </a:t>
            </a:r>
          </a:p>
          <a:p>
            <a:pPr defTabSz="233679">
              <a:defRPr sz="6800"/>
            </a:pPr>
            <a:r>
              <a:rPr dirty="0"/>
              <a:t>assumptions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Shape 281"/>
          <p:cNvSpPr txBox="1">
            <a:spLocks noGrp="1"/>
          </p:cNvSpPr>
          <p:nvPr>
            <p:ph type="sldNum" sz="quarter" idx="4294967295"/>
          </p:nvPr>
        </p:nvSpPr>
        <p:spPr>
          <a:xfrm>
            <a:off x="12194440" y="431800"/>
            <a:ext cx="406898" cy="4572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58</a:t>
            </a:fld>
            <a:endParaRPr/>
          </a:p>
        </p:txBody>
      </p:sp>
      <p:sp>
        <p:nvSpPr>
          <p:cNvPr id="454" name="Shape 282"/>
          <p:cNvSpPr txBox="1"/>
          <p:nvPr/>
        </p:nvSpPr>
        <p:spPr>
          <a:xfrm>
            <a:off x="364901" y="6448573"/>
            <a:ext cx="12274999" cy="26730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30026" tIns="130026" rIns="130026" bIns="130026" anchor="ctr">
            <a:spAutoFit/>
          </a:bodyPr>
          <a:lstStyle>
            <a:lvl1pPr algn="ctr">
              <a:defRPr sz="7900" b="1">
                <a:solidFill>
                  <a:srgbClr val="FFFFFF"/>
                </a:solidFill>
                <a:latin typeface="Helvetica"/>
                <a:ea typeface="Helvetica"/>
                <a:cs typeface="Helvetica"/>
                <a:sym typeface="Helvetica"/>
              </a:defRPr>
            </a:lvl1pPr>
          </a:lstStyle>
          <a:p>
            <a:r>
              <a:t>Popularity does not equal security</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Shape 323"/>
          <p:cNvSpPr txBox="1"/>
          <p:nvPr/>
        </p:nvSpPr>
        <p:spPr>
          <a:xfrm>
            <a:off x="4739204" y="7831061"/>
            <a:ext cx="2935583" cy="724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0026" tIns="130026" rIns="130026" bIns="130026" anchor="ctr">
            <a:spAutoFit/>
          </a:bodyPr>
          <a:lstStyle/>
          <a:p>
            <a:pPr>
              <a:defRPr sz="3000" i="1">
                <a:solidFill>
                  <a:srgbClr val="4D778A"/>
                </a:solidFill>
                <a:latin typeface="Arvo"/>
                <a:ea typeface="Arvo"/>
                <a:cs typeface="Arvo"/>
                <a:sym typeface="Arvo"/>
              </a:defRPr>
            </a:pPr>
            <a:r>
              <a:rPr dirty="0">
                <a:solidFill>
                  <a:schemeClr val="accent1">
                    <a:lumMod val="75000"/>
                  </a:schemeClr>
                </a:solidFill>
              </a:rPr>
              <a:t>- </a:t>
            </a:r>
            <a:r>
              <a:rPr dirty="0">
                <a:solidFill>
                  <a:schemeClr val="accent1">
                    <a:lumMod val="75000"/>
                  </a:schemeClr>
                </a:solidFill>
                <a:latin typeface="Helvetica"/>
                <a:ea typeface="Helvetica"/>
                <a:cs typeface="Helvetica"/>
                <a:sym typeface="Helvetica"/>
              </a:rPr>
              <a:t>https://</a:t>
            </a:r>
            <a:r>
              <a:rPr dirty="0" err="1">
                <a:solidFill>
                  <a:schemeClr val="accent1">
                    <a:lumMod val="75000"/>
                  </a:schemeClr>
                </a:solidFill>
                <a:latin typeface="Helvetica"/>
                <a:ea typeface="Helvetica"/>
                <a:cs typeface="Helvetica"/>
                <a:sym typeface="Helvetica"/>
              </a:rPr>
              <a:t>snyk.io</a:t>
            </a:r>
            <a:r>
              <a:rPr dirty="0">
                <a:solidFill>
                  <a:schemeClr val="accent1">
                    <a:lumMod val="75000"/>
                  </a:schemeClr>
                </a:solidFill>
                <a:latin typeface="Helvetica"/>
                <a:ea typeface="Helvetica"/>
                <a:cs typeface="Helvetica"/>
                <a:sym typeface="Helvetica"/>
              </a:rPr>
              <a:t>/</a:t>
            </a:r>
          </a:p>
        </p:txBody>
      </p:sp>
      <p:pic>
        <p:nvPicPr>
          <p:cNvPr id="459" name="Image" descr="Image"/>
          <p:cNvPicPr>
            <a:picLocks noChangeAspect="1"/>
          </p:cNvPicPr>
          <p:nvPr/>
        </p:nvPicPr>
        <p:blipFill>
          <a:blip r:embed="rId2"/>
          <a:stretch>
            <a:fillRect/>
          </a:stretch>
        </p:blipFill>
        <p:spPr>
          <a:xfrm>
            <a:off x="1374646" y="1066706"/>
            <a:ext cx="9664701" cy="5080001"/>
          </a:xfrm>
          <a:prstGeom prst="rect">
            <a:avLst/>
          </a:prstGeom>
          <a:ln w="12700">
            <a:miter lim="400000"/>
          </a:ln>
        </p:spPr>
      </p:pic>
      <p:sp>
        <p:nvSpPr>
          <p:cNvPr id="461" name="“90% of tested organizations use vulnerable dependencies.&quot;"/>
          <p:cNvSpPr txBox="1"/>
          <p:nvPr/>
        </p:nvSpPr>
        <p:spPr>
          <a:xfrm>
            <a:off x="302182" y="6297813"/>
            <a:ext cx="12400434" cy="1498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i="1">
                <a:solidFill>
                  <a:srgbClr val="A6AAA9"/>
                </a:solidFill>
                <a:latin typeface="Droid Serif"/>
                <a:ea typeface="Droid Serif"/>
                <a:cs typeface="Droid Serif"/>
                <a:sym typeface="Droid Serif"/>
              </a:defRPr>
            </a:lvl1pPr>
          </a:lstStyle>
          <a:p>
            <a:r>
              <a:rPr dirty="0"/>
              <a:t>“90% of tested organizations use vulnerable dependencies."</a:t>
            </a:r>
            <a:endParaRPr dirty="0">
              <a:latin typeface="Arvo"/>
              <a:ea typeface="Arvo"/>
              <a:cs typeface="Arvo"/>
              <a:sym typeface="Arvo"/>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194" name="Source:…"/>
          <p:cNvSpPr txBox="1"/>
          <p:nvPr/>
        </p:nvSpPr>
        <p:spPr>
          <a:xfrm>
            <a:off x="26840" y="8841971"/>
            <a:ext cx="5370060" cy="9466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457200">
              <a:lnSpc>
                <a:spcPct val="117999"/>
              </a:lnSpc>
              <a:spcBef>
                <a:spcPts val="0"/>
              </a:spcBef>
              <a:defRPr sz="1600">
                <a:solidFill>
                  <a:srgbClr val="A6AAA9"/>
                </a:solidFill>
                <a:latin typeface="Helvetica Neue"/>
                <a:ea typeface="Helvetica Neue"/>
                <a:cs typeface="Helvetica Neue"/>
                <a:sym typeface="Helvetica Neue"/>
              </a:defRPr>
            </a:pPr>
            <a:r>
              <a:rPr dirty="0"/>
              <a:t>Source: </a:t>
            </a:r>
          </a:p>
          <a:p>
            <a:pPr defTabSz="457200">
              <a:lnSpc>
                <a:spcPct val="117999"/>
              </a:lnSpc>
              <a:spcBef>
                <a:spcPts val="0"/>
              </a:spcBef>
              <a:defRPr sz="1600">
                <a:solidFill>
                  <a:srgbClr val="A6AAA9"/>
                </a:solidFill>
                <a:latin typeface="Helvetica Neue"/>
                <a:ea typeface="Helvetica Neue"/>
                <a:cs typeface="Helvetica Neue"/>
                <a:sym typeface="Helvetica Neue"/>
              </a:defRPr>
            </a:pPr>
            <a:r>
              <a:rPr dirty="0"/>
              <a:t>20</a:t>
            </a:r>
            <a:r>
              <a:rPr lang="en-US" dirty="0"/>
              <a:t>20 &amp; 2018</a:t>
            </a:r>
            <a:r>
              <a:rPr dirty="0"/>
              <a:t> Open Source Security and Risk Analysis </a:t>
            </a:r>
          </a:p>
          <a:p>
            <a:pPr defTabSz="457200">
              <a:lnSpc>
                <a:spcPct val="117999"/>
              </a:lnSpc>
              <a:spcBef>
                <a:spcPts val="0"/>
              </a:spcBef>
              <a:defRPr sz="1600">
                <a:solidFill>
                  <a:srgbClr val="A6AAA9"/>
                </a:solidFill>
                <a:latin typeface="Helvetica Neue"/>
                <a:ea typeface="Helvetica Neue"/>
                <a:cs typeface="Helvetica Neue"/>
                <a:sym typeface="Helvetica Neue"/>
              </a:defRPr>
            </a:pPr>
            <a:r>
              <a:rPr dirty="0"/>
              <a:t>Synopsys Center for Open Source Research &amp; Innovation</a:t>
            </a:r>
          </a:p>
        </p:txBody>
      </p:sp>
      <p:pic>
        <p:nvPicPr>
          <p:cNvPr id="190" name="Picture 3" descr="A picture containing Circular graph showing 77% of open source projects tested had 677 vulnerabilities&#10;&#10;"/>
          <p:cNvPicPr>
            <a:picLocks noChangeAspect="1"/>
          </p:cNvPicPr>
          <p:nvPr/>
        </p:nvPicPr>
        <p:blipFill>
          <a:blip r:embed="rId3"/>
          <a:stretch>
            <a:fillRect/>
          </a:stretch>
        </p:blipFill>
        <p:spPr>
          <a:xfrm>
            <a:off x="2917048" y="5228784"/>
            <a:ext cx="7170704" cy="3937566"/>
          </a:xfrm>
          <a:prstGeom prst="rect">
            <a:avLst/>
          </a:prstGeom>
          <a:ln w="12700">
            <a:miter lim="400000"/>
          </a:ln>
        </p:spPr>
      </p:pic>
      <p:sp>
        <p:nvSpPr>
          <p:cNvPr id="192" name="Oval">
            <a:extLst>
              <a:ext uri="{C183D7F6-B498-43B3-948B-1728B52AA6E4}">
                <adec:decorative xmlns:adec="http://schemas.microsoft.com/office/drawing/2017/decorative" val="1"/>
              </a:ext>
            </a:extLst>
          </p:cNvPr>
          <p:cNvSpPr/>
          <p:nvPr/>
        </p:nvSpPr>
        <p:spPr>
          <a:xfrm>
            <a:off x="3067939" y="4972072"/>
            <a:ext cx="7337499" cy="4450990"/>
          </a:xfrm>
          <a:prstGeom prst="ellipse">
            <a:avLst/>
          </a:prstGeom>
          <a:ln w="63500">
            <a:solidFill>
              <a:srgbClr val="EE220C"/>
            </a:solidFill>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pic>
        <p:nvPicPr>
          <p:cNvPr id="2" name="Picture 1" descr="Two graphs depicting Number of code bases tested 75 % had issues second graph shows 49% of the audited code bases had high-risk vulnerabilities.&#10;">
            <a:extLst>
              <a:ext uri="{FF2B5EF4-FFF2-40B4-BE49-F238E27FC236}">
                <a16:creationId xmlns:a16="http://schemas.microsoft.com/office/drawing/2014/main" id="{03F6D0F7-E8FC-2E4F-B9E3-8E46AF6EB365}"/>
              </a:ext>
            </a:extLst>
          </p:cNvPr>
          <p:cNvPicPr>
            <a:picLocks noChangeAspect="1"/>
          </p:cNvPicPr>
          <p:nvPr/>
        </p:nvPicPr>
        <p:blipFill>
          <a:blip r:embed="rId4"/>
          <a:stretch>
            <a:fillRect/>
          </a:stretch>
        </p:blipFill>
        <p:spPr>
          <a:xfrm>
            <a:off x="1139195" y="833658"/>
            <a:ext cx="11194985" cy="3305186"/>
          </a:xfrm>
          <a:prstGeom prst="rect">
            <a:avLst/>
          </a:prstGeom>
        </p:spPr>
      </p:pic>
      <p:sp>
        <p:nvSpPr>
          <p:cNvPr id="3" name="Oval 2">
            <a:extLst>
              <a:ext uri="{FF2B5EF4-FFF2-40B4-BE49-F238E27FC236}">
                <a16:creationId xmlns:a16="http://schemas.microsoft.com/office/drawing/2014/main" id="{998D20ED-C578-5A4F-8C89-73F2902F4C25}"/>
              </a:ext>
              <a:ext uri="{C183D7F6-B498-43B3-948B-1728B52AA6E4}">
                <adec:decorative xmlns:adec="http://schemas.microsoft.com/office/drawing/2017/decorative" val="1"/>
              </a:ext>
            </a:extLst>
          </p:cNvPr>
          <p:cNvSpPr/>
          <p:nvPr/>
        </p:nvSpPr>
        <p:spPr>
          <a:xfrm>
            <a:off x="6033825" y="394533"/>
            <a:ext cx="5831780" cy="3955312"/>
          </a:xfrm>
          <a:prstGeom prst="ellipse">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endParaRPr kumimoji="0" lang="en-US" sz="2800" b="0" i="0" u="none" strike="noStrike" cap="all" spc="0" normalizeH="0" baseline="0">
              <a:ln>
                <a:noFill/>
              </a:ln>
              <a:solidFill>
                <a:srgbClr val="FFFFFF"/>
              </a:solidFill>
              <a:effectLst/>
              <a:uFillTx/>
              <a:latin typeface="+mn-lt"/>
              <a:ea typeface="+mn-ea"/>
              <a:cs typeface="+mn-cs"/>
              <a:sym typeface="DIN Condensed"/>
            </a:endParaRPr>
          </a:p>
        </p:txBody>
      </p:sp>
      <p:sp>
        <p:nvSpPr>
          <p:cNvPr id="189" name="Content Placeholder 1"/>
          <p:cNvSpPr txBox="1">
            <a:spLocks noGrp="1"/>
          </p:cNvSpPr>
          <p:nvPr>
            <p:ph type="body" sz="quarter" idx="1"/>
          </p:nvPr>
        </p:nvSpPr>
        <p:spPr>
          <a:xfrm>
            <a:off x="406400" y="4267200"/>
            <a:ext cx="12192000" cy="1564496"/>
          </a:xfrm>
          <a:prstGeom prst="rect">
            <a:avLst/>
          </a:prstGeom>
        </p:spPr>
        <p:txBody>
          <a:bodyPr/>
          <a:lstStyle/>
          <a:p>
            <a:r>
              <a:rPr dirty="0"/>
              <a:t>Yikes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Title 1"/>
          <p:cNvSpPr txBox="1">
            <a:spLocks noGrp="1"/>
          </p:cNvSpPr>
          <p:nvPr>
            <p:ph type="ctrTitle"/>
          </p:nvPr>
        </p:nvSpPr>
        <p:spPr>
          <a:xfrm>
            <a:off x="406400" y="6169426"/>
            <a:ext cx="12192000" cy="2705101"/>
          </a:xfrm>
          <a:prstGeom prst="rect">
            <a:avLst/>
          </a:prstGeom>
        </p:spPr>
        <p:txBody>
          <a:bodyPr/>
          <a:lstStyle/>
          <a:p>
            <a:pPr>
              <a:defRPr sz="8000">
                <a:solidFill>
                  <a:srgbClr val="A6AAA9"/>
                </a:solidFill>
              </a:defRPr>
            </a:pPr>
            <a:r>
              <a:t>Bringing it</a:t>
            </a:r>
            <a:br/>
            <a:r>
              <a:t>all together</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467" name="Title 2"/>
          <p:cNvSpPr txBox="1">
            <a:spLocks noGrp="1"/>
          </p:cNvSpPr>
          <p:nvPr>
            <p:ph type="title"/>
          </p:nvPr>
        </p:nvSpPr>
        <p:spPr>
          <a:xfrm>
            <a:off x="406400" y="6426200"/>
            <a:ext cx="12192000" cy="1206321"/>
          </a:xfrm>
          <a:prstGeom prst="rect">
            <a:avLst/>
          </a:prstGeom>
        </p:spPr>
        <p:txBody>
          <a:bodyPr/>
          <a:lstStyle>
            <a:lvl1pPr defTabSz="297941">
              <a:defRPr sz="8670">
                <a:solidFill>
                  <a:srgbClr val="FFFFFF"/>
                </a:solidFill>
              </a:defRPr>
            </a:lvl1pPr>
          </a:lstStyle>
          <a:p>
            <a:r>
              <a:t>Key Takeaways</a:t>
            </a:r>
          </a:p>
        </p:txBody>
      </p:sp>
      <p:sp>
        <p:nvSpPr>
          <p:cNvPr id="468" name="Content Placeholder 3"/>
          <p:cNvSpPr txBox="1">
            <a:spLocks noGrp="1"/>
          </p:cNvSpPr>
          <p:nvPr>
            <p:ph type="body" idx="1"/>
          </p:nvPr>
        </p:nvSpPr>
        <p:spPr>
          <a:xfrm>
            <a:off x="406400" y="928103"/>
            <a:ext cx="12192000" cy="4927748"/>
          </a:xfrm>
          <a:prstGeom prst="rect">
            <a:avLst/>
          </a:prstGeom>
        </p:spPr>
        <p:txBody>
          <a:bodyPr/>
          <a:lstStyle/>
          <a:p>
            <a:pPr lvl="2" defTabSz="397256">
              <a:spcBef>
                <a:spcPts val="1500"/>
              </a:spcBef>
              <a:defRPr sz="3672"/>
            </a:pPr>
            <a:r>
              <a:rPr dirty="0"/>
              <a:t>      Check the </a:t>
            </a:r>
            <a:r>
              <a:rPr dirty="0">
                <a:solidFill>
                  <a:srgbClr val="FFFFFF"/>
                </a:solidFill>
              </a:rPr>
              <a:t>License</a:t>
            </a:r>
            <a:r>
              <a:rPr dirty="0"/>
              <a:t> and the </a:t>
            </a:r>
            <a:r>
              <a:rPr dirty="0">
                <a:solidFill>
                  <a:srgbClr val="FFFFFF"/>
                </a:solidFill>
              </a:rPr>
              <a:t>repository</a:t>
            </a:r>
          </a:p>
          <a:p>
            <a:pPr marL="699516" indent="-699516" defTabSz="397256">
              <a:spcBef>
                <a:spcPts val="1500"/>
              </a:spcBef>
              <a:buClr>
                <a:srgbClr val="222222"/>
              </a:buClr>
              <a:buSzPct val="100000"/>
              <a:buAutoNum type="arabicPeriod"/>
              <a:defRPr sz="3672"/>
            </a:pPr>
            <a:r>
              <a:rPr dirty="0"/>
              <a:t>Take a look (Are there </a:t>
            </a:r>
            <a:r>
              <a:rPr dirty="0">
                <a:solidFill>
                  <a:srgbClr val="FFFFFF"/>
                </a:solidFill>
              </a:rPr>
              <a:t>red Flags</a:t>
            </a:r>
            <a:r>
              <a:rPr dirty="0"/>
              <a:t>?) Really Read it</a:t>
            </a:r>
            <a:endParaRPr dirty="0">
              <a:solidFill>
                <a:srgbClr val="FFA300"/>
              </a:solidFill>
            </a:endParaRPr>
          </a:p>
          <a:p>
            <a:pPr marL="699516" indent="-699516" defTabSz="397256">
              <a:spcBef>
                <a:spcPts val="1500"/>
              </a:spcBef>
              <a:buClr>
                <a:srgbClr val="222222"/>
              </a:buClr>
              <a:buSzPct val="100000"/>
              <a:buAutoNum type="arabicPeriod"/>
              <a:defRPr sz="3672"/>
            </a:pPr>
            <a:r>
              <a:rPr dirty="0"/>
              <a:t>Check for the number of </a:t>
            </a:r>
            <a:r>
              <a:rPr dirty="0">
                <a:solidFill>
                  <a:srgbClr val="FFFFFF"/>
                </a:solidFill>
              </a:rPr>
              <a:t>contributors &amp; activity</a:t>
            </a:r>
          </a:p>
          <a:p>
            <a:pPr marL="699516" indent="-699516" defTabSz="397256">
              <a:spcBef>
                <a:spcPts val="1500"/>
              </a:spcBef>
              <a:buClr>
                <a:srgbClr val="222222"/>
              </a:buClr>
              <a:buSzPct val="100000"/>
              <a:buAutoNum type="arabicPeriod"/>
              <a:defRPr sz="3672"/>
            </a:pPr>
            <a:r>
              <a:rPr dirty="0"/>
              <a:t>Be aware of your</a:t>
            </a:r>
            <a:r>
              <a:rPr dirty="0">
                <a:solidFill>
                  <a:srgbClr val="FFFFFF"/>
                </a:solidFill>
              </a:rPr>
              <a:t> dependencies </a:t>
            </a:r>
            <a:endParaRPr dirty="0">
              <a:solidFill>
                <a:srgbClr val="FFA300"/>
              </a:solidFill>
            </a:endParaRPr>
          </a:p>
          <a:p>
            <a:pPr marL="699516" indent="-699516" defTabSz="397256">
              <a:spcBef>
                <a:spcPts val="1500"/>
              </a:spcBef>
              <a:buClr>
                <a:srgbClr val="222222"/>
              </a:buClr>
              <a:buSzPct val="100000"/>
              <a:buAutoNum type="arabicPeriod"/>
              <a:defRPr sz="3672"/>
            </a:pPr>
            <a:r>
              <a:rPr dirty="0"/>
              <a:t>Does the project </a:t>
            </a:r>
            <a:r>
              <a:rPr dirty="0">
                <a:solidFill>
                  <a:srgbClr val="FFFFFF"/>
                </a:solidFill>
              </a:rPr>
              <a:t>handle security issues</a:t>
            </a:r>
            <a:endParaRPr dirty="0">
              <a:solidFill>
                <a:srgbClr val="FFA300"/>
              </a:solidFill>
            </a:endParaRPr>
          </a:p>
          <a:p>
            <a:pPr marL="699516" indent="-699516" defTabSz="397256">
              <a:spcBef>
                <a:spcPts val="1500"/>
              </a:spcBef>
              <a:buClr>
                <a:srgbClr val="222222"/>
              </a:buClr>
              <a:buSzPct val="100000"/>
              <a:buAutoNum type="arabicPeriod"/>
              <a:defRPr sz="3672"/>
            </a:pPr>
            <a:r>
              <a:rPr dirty="0"/>
              <a:t>Look for a </a:t>
            </a:r>
            <a:r>
              <a:rPr dirty="0">
                <a:solidFill>
                  <a:srgbClr val="FFFFFF"/>
                </a:solidFill>
              </a:rPr>
              <a:t>test suite</a:t>
            </a:r>
            <a:r>
              <a:rPr dirty="0"/>
              <a:t> (make sure it does something)</a:t>
            </a:r>
            <a:endParaRPr dirty="0">
              <a:solidFill>
                <a:srgbClr val="FFA300"/>
              </a:solidFill>
            </a:endParaRPr>
          </a:p>
          <a:p>
            <a:pPr marL="699516" indent="-699516" defTabSz="397256">
              <a:spcBef>
                <a:spcPts val="1500"/>
              </a:spcBef>
              <a:buClr>
                <a:srgbClr val="222222"/>
              </a:buClr>
              <a:buSzPct val="100000"/>
              <a:buAutoNum type="arabicPeriod"/>
              <a:defRPr sz="3672"/>
            </a:pPr>
            <a:r>
              <a:rPr dirty="0"/>
              <a:t>Be aware </a:t>
            </a:r>
            <a:r>
              <a:rPr dirty="0">
                <a:solidFill>
                  <a:srgbClr val="FFFFFF"/>
                </a:solidFill>
              </a:rPr>
              <a:t>Trust nothing</a:t>
            </a:r>
            <a:endParaRPr lang="en-US" dirty="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lumMod val="10000"/>
            <a:lumOff val="90000"/>
          </a:schemeClr>
        </a:solidFill>
        <a:effectLst/>
      </p:bgPr>
    </p:bg>
    <p:spTree>
      <p:nvGrpSpPr>
        <p:cNvPr id="1" name=""/>
        <p:cNvGrpSpPr/>
        <p:nvPr/>
      </p:nvGrpSpPr>
      <p:grpSpPr>
        <a:xfrm>
          <a:off x="0" y="0"/>
          <a:ext cx="0" cy="0"/>
          <a:chOff x="0" y="0"/>
          <a:chExt cx="0" cy="0"/>
        </a:xfrm>
      </p:grpSpPr>
      <p:pic>
        <p:nvPicPr>
          <p:cNvPr id="3" name="Picture 2" descr="Close up of open source software score card">
            <a:extLst>
              <a:ext uri="{FF2B5EF4-FFF2-40B4-BE49-F238E27FC236}">
                <a16:creationId xmlns:a16="http://schemas.microsoft.com/office/drawing/2014/main" id="{5EC5AB1C-E66F-584A-8F84-9E6A8CBD8243}"/>
              </a:ext>
            </a:extLst>
          </p:cNvPr>
          <p:cNvPicPr>
            <a:picLocks noChangeAspect="1"/>
          </p:cNvPicPr>
          <p:nvPr/>
        </p:nvPicPr>
        <p:blipFill>
          <a:blip r:embed="rId3"/>
          <a:stretch>
            <a:fillRect/>
          </a:stretch>
        </p:blipFill>
        <p:spPr>
          <a:xfrm>
            <a:off x="-445977" y="0"/>
            <a:ext cx="13896754" cy="9264502"/>
          </a:xfrm>
          <a:prstGeom prst="rect">
            <a:avLst/>
          </a:prstGeom>
        </p:spPr>
      </p:pic>
    </p:spTree>
    <p:extLst>
      <p:ext uri="{BB962C8B-B14F-4D97-AF65-F5344CB8AC3E}">
        <p14:creationId xmlns:p14="http://schemas.microsoft.com/office/powerpoint/2010/main" val="3764037771"/>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467" name="Title 2"/>
          <p:cNvSpPr txBox="1">
            <a:spLocks noGrp="1"/>
          </p:cNvSpPr>
          <p:nvPr>
            <p:ph type="title"/>
          </p:nvPr>
        </p:nvSpPr>
        <p:spPr>
          <a:xfrm>
            <a:off x="406400" y="6426200"/>
            <a:ext cx="12192000" cy="1973521"/>
          </a:xfrm>
          <a:prstGeom prst="rect">
            <a:avLst/>
          </a:prstGeom>
        </p:spPr>
        <p:txBody>
          <a:bodyPr>
            <a:normAutofit fontScale="90000"/>
          </a:bodyPr>
          <a:lstStyle>
            <a:lvl1pPr defTabSz="297941">
              <a:defRPr sz="8670">
                <a:solidFill>
                  <a:srgbClr val="FFFFFF"/>
                </a:solidFill>
              </a:defRPr>
            </a:lvl1pPr>
          </a:lstStyle>
          <a:p>
            <a:pPr algn="ctr"/>
            <a:r>
              <a:rPr lang="en-US" dirty="0"/>
              <a:t>Open Source is Free</a:t>
            </a:r>
            <a:br>
              <a:rPr lang="en-US" dirty="0"/>
            </a:br>
            <a:r>
              <a:rPr lang="en-US" dirty="0"/>
              <a:t>Like Getting a free Puppy</a:t>
            </a:r>
            <a:endParaRPr dirty="0"/>
          </a:p>
        </p:txBody>
      </p:sp>
      <p:sp>
        <p:nvSpPr>
          <p:cNvPr id="468" name="Content Placeholder 3"/>
          <p:cNvSpPr txBox="1">
            <a:spLocks noGrp="1"/>
          </p:cNvSpPr>
          <p:nvPr>
            <p:ph type="body" idx="1"/>
          </p:nvPr>
        </p:nvSpPr>
        <p:spPr>
          <a:xfrm>
            <a:off x="406400" y="928103"/>
            <a:ext cx="12192000" cy="4927748"/>
          </a:xfrm>
          <a:prstGeom prst="rect">
            <a:avLst/>
          </a:prstGeom>
        </p:spPr>
        <p:txBody>
          <a:bodyPr/>
          <a:lstStyle/>
          <a:p>
            <a:pPr lvl="2" defTabSz="397256">
              <a:spcBef>
                <a:spcPts val="1500"/>
              </a:spcBef>
              <a:defRPr sz="3672"/>
            </a:pPr>
            <a:r>
              <a:rPr dirty="0"/>
              <a:t>      </a:t>
            </a:r>
            <a:endParaRPr lang="en-US" dirty="0">
              <a:solidFill>
                <a:srgbClr val="FFFFFF"/>
              </a:solidFill>
            </a:endParaRPr>
          </a:p>
        </p:txBody>
      </p:sp>
      <p:pic>
        <p:nvPicPr>
          <p:cNvPr id="3" name="Picture 2">
            <a:extLst>
              <a:ext uri="{FF2B5EF4-FFF2-40B4-BE49-F238E27FC236}">
                <a16:creationId xmlns:a16="http://schemas.microsoft.com/office/drawing/2014/main" id="{D429CF12-CEFE-8642-BEB7-FF90EE40D5B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471427" y="1124555"/>
            <a:ext cx="8061945" cy="4534843"/>
          </a:xfrm>
          <a:prstGeom prst="rect">
            <a:avLst/>
          </a:prstGeom>
        </p:spPr>
      </p:pic>
    </p:spTree>
    <p:extLst>
      <p:ext uri="{BB962C8B-B14F-4D97-AF65-F5344CB8AC3E}">
        <p14:creationId xmlns:p14="http://schemas.microsoft.com/office/powerpoint/2010/main" val="3008100268"/>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Movie poster from Underworld depecting a death dealer">
            <a:extLst>
              <a:ext uri="{FF2B5EF4-FFF2-40B4-BE49-F238E27FC236}">
                <a16:creationId xmlns:a16="http://schemas.microsoft.com/office/drawing/2014/main" id="{73C293ED-E58C-314A-81FC-13153B64EF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3919" y="3372894"/>
            <a:ext cx="2518214" cy="3310817"/>
          </a:xfrm>
          <a:prstGeom prst="rect">
            <a:avLst/>
          </a:prstGeom>
        </p:spPr>
      </p:pic>
      <p:sp>
        <p:nvSpPr>
          <p:cNvPr id="3" name="TextBox 2">
            <a:extLst>
              <a:ext uri="{FF2B5EF4-FFF2-40B4-BE49-F238E27FC236}">
                <a16:creationId xmlns:a16="http://schemas.microsoft.com/office/drawing/2014/main" id="{51583FC2-23FB-014C-8242-86B4745DEB3B}"/>
              </a:ext>
            </a:extLst>
          </p:cNvPr>
          <p:cNvSpPr txBox="1"/>
          <p:nvPr/>
        </p:nvSpPr>
        <p:spPr>
          <a:xfrm>
            <a:off x="2988129" y="511627"/>
            <a:ext cx="6509795" cy="14260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kumimoji="0" lang="en-US" sz="6600" b="0" i="0" u="none" strike="noStrike" cap="none" spc="0" normalizeH="0" baseline="0" dirty="0">
                <a:ln>
                  <a:noFill/>
                </a:ln>
                <a:solidFill>
                  <a:srgbClr val="838787"/>
                </a:solidFill>
                <a:effectLst/>
                <a:uFillTx/>
                <a:latin typeface="Avenir Next Medium"/>
                <a:ea typeface="Avenir Next Medium"/>
                <a:cs typeface="Avenir Next Medium"/>
                <a:sym typeface="Avenir Next Medium"/>
              </a:rPr>
              <a:t>COMING SOON</a:t>
            </a:r>
          </a:p>
        </p:txBody>
      </p:sp>
      <p:sp>
        <p:nvSpPr>
          <p:cNvPr id="4" name="TextBox 3">
            <a:extLst>
              <a:ext uri="{FF2B5EF4-FFF2-40B4-BE49-F238E27FC236}">
                <a16:creationId xmlns:a16="http://schemas.microsoft.com/office/drawing/2014/main" id="{D521FF28-836E-6745-9C67-2573E2A417F5}"/>
              </a:ext>
            </a:extLst>
          </p:cNvPr>
          <p:cNvSpPr txBox="1"/>
          <p:nvPr/>
        </p:nvSpPr>
        <p:spPr>
          <a:xfrm>
            <a:off x="914399" y="1937658"/>
            <a:ext cx="10948510" cy="12413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lang="en-US" sz="5400" dirty="0">
                <a:latin typeface="Wide Latin" panose="020A0A07050505020404" pitchFamily="18" charset="77"/>
              </a:rPr>
              <a:t>SECUREWORLD</a:t>
            </a:r>
            <a:endParaRPr kumimoji="0" lang="en-US" sz="5400" b="0" i="0" u="none" strike="noStrike" cap="none" spc="0" normalizeH="0" baseline="0" dirty="0">
              <a:ln>
                <a:noFill/>
              </a:ln>
              <a:solidFill>
                <a:srgbClr val="838787"/>
              </a:solidFill>
              <a:effectLst/>
              <a:uFillTx/>
              <a:latin typeface="Wide Latin" panose="020A0A07050505020404" pitchFamily="18" charset="77"/>
              <a:sym typeface="Avenir Next Medium"/>
            </a:endParaRPr>
          </a:p>
        </p:txBody>
      </p:sp>
      <p:sp>
        <p:nvSpPr>
          <p:cNvPr id="5" name="TextBox 4">
            <a:extLst>
              <a:ext uri="{FF2B5EF4-FFF2-40B4-BE49-F238E27FC236}">
                <a16:creationId xmlns:a16="http://schemas.microsoft.com/office/drawing/2014/main" id="{C3FE3EB4-A103-6145-8635-B79A2A4880DE}"/>
              </a:ext>
            </a:extLst>
          </p:cNvPr>
          <p:cNvSpPr txBox="1"/>
          <p:nvPr/>
        </p:nvSpPr>
        <p:spPr>
          <a:xfrm>
            <a:off x="1779375" y="6652903"/>
            <a:ext cx="9218558" cy="22570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en-US" sz="4000" dirty="0"/>
              <a:t>There are no silver bullets and the werewolves are going to eat you, there is no one tool to manage all risk </a:t>
            </a:r>
          </a:p>
        </p:txBody>
      </p:sp>
      <p:sp>
        <p:nvSpPr>
          <p:cNvPr id="6" name="TextBox 5">
            <a:extLst>
              <a:ext uri="{FF2B5EF4-FFF2-40B4-BE49-F238E27FC236}">
                <a16:creationId xmlns:a16="http://schemas.microsoft.com/office/drawing/2014/main" id="{3452FAC0-19E1-6141-9DF5-0694909ED611}"/>
              </a:ext>
            </a:extLst>
          </p:cNvPr>
          <p:cNvSpPr txBox="1"/>
          <p:nvPr/>
        </p:nvSpPr>
        <p:spPr>
          <a:xfrm>
            <a:off x="329704" y="8820011"/>
            <a:ext cx="2329164" cy="9028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kumimoji="0" lang="en-US" sz="3200" b="0" i="0" u="none" strike="noStrike" cap="none" spc="0" normalizeH="0" baseline="0" dirty="0">
                <a:ln>
                  <a:noFill/>
                </a:ln>
                <a:solidFill>
                  <a:srgbClr val="838787"/>
                </a:solidFill>
                <a:effectLst/>
                <a:uFillTx/>
                <a:latin typeface="Avenir Next Medium"/>
                <a:ea typeface="Avenir Next Medium"/>
                <a:cs typeface="Avenir Next Medium"/>
                <a:sym typeface="Avenir Next Medium"/>
              </a:rPr>
              <a:t>Fall of 2020</a:t>
            </a:r>
          </a:p>
        </p:txBody>
      </p:sp>
      <p:sp>
        <p:nvSpPr>
          <p:cNvPr id="10" name="TextBox 9">
            <a:extLst>
              <a:ext uri="{FF2B5EF4-FFF2-40B4-BE49-F238E27FC236}">
                <a16:creationId xmlns:a16="http://schemas.microsoft.com/office/drawing/2014/main" id="{CD4094E6-9083-174D-A147-16BFF3E50102}"/>
              </a:ext>
            </a:extLst>
          </p:cNvPr>
          <p:cNvSpPr txBox="1"/>
          <p:nvPr/>
        </p:nvSpPr>
        <p:spPr>
          <a:xfrm>
            <a:off x="6881329" y="9042836"/>
            <a:ext cx="6123471"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dirty="0">
                <a:hlinkClick r:id="rId4"/>
              </a:rPr>
              <a:t>https://www.sonypictures.com/movies/underworld</a:t>
            </a:r>
            <a:endParaRPr kumimoji="0" lang="en-US" sz="2000" b="0" i="0" u="none" strike="noStrike" cap="none" spc="0" normalizeH="0" baseline="0" dirty="0">
              <a:ln>
                <a:noFill/>
              </a:ln>
              <a:solidFill>
                <a:srgbClr val="838787"/>
              </a:solidFill>
              <a:effectLst/>
              <a:uFillTx/>
              <a:latin typeface="Avenir Next Medium"/>
              <a:ea typeface="Avenir Next Medium"/>
              <a:cs typeface="Avenir Next Medium"/>
              <a:sym typeface="Avenir Next Medium"/>
            </a:endParaRPr>
          </a:p>
        </p:txBody>
      </p:sp>
    </p:spTree>
    <p:extLst>
      <p:ext uri="{BB962C8B-B14F-4D97-AF65-F5344CB8AC3E}">
        <p14:creationId xmlns:p14="http://schemas.microsoft.com/office/powerpoint/2010/main" val="2860331593"/>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Thank you"/>
          <p:cNvSpPr txBox="1"/>
          <p:nvPr/>
        </p:nvSpPr>
        <p:spPr>
          <a:xfrm>
            <a:off x="3660920" y="994044"/>
            <a:ext cx="5191661" cy="1485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8000">
                <a:solidFill>
                  <a:srgbClr val="F5FDFF"/>
                </a:solidFill>
              </a:defRPr>
            </a:lvl1pPr>
          </a:lstStyle>
          <a:p>
            <a:r>
              <a:t>Thank you</a:t>
            </a:r>
          </a:p>
        </p:txBody>
      </p:sp>
      <p:sp>
        <p:nvSpPr>
          <p:cNvPr id="473" name="LinkedIn: https://www.linkedin.com/in/mikide/"/>
          <p:cNvSpPr txBox="1"/>
          <p:nvPr/>
        </p:nvSpPr>
        <p:spPr>
          <a:xfrm>
            <a:off x="3182213" y="5992829"/>
            <a:ext cx="7067094" cy="520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2400"/>
            </a:pPr>
            <a:r>
              <a:t>LinkedIn: </a:t>
            </a:r>
            <a:r>
              <a:rPr b="1">
                <a:solidFill>
                  <a:srgbClr val="FFFFFF"/>
                </a:solidFill>
                <a:latin typeface="Avenir Next"/>
                <a:ea typeface="Avenir Next"/>
                <a:cs typeface="Avenir Next"/>
                <a:sym typeface="Avenir Next"/>
              </a:rPr>
              <a:t>https://www.linkedin.com/in/mikide/</a:t>
            </a:r>
          </a:p>
        </p:txBody>
      </p:sp>
      <p:sp>
        <p:nvSpPr>
          <p:cNvPr id="474" name="Twitter: @theDawgCr8"/>
          <p:cNvSpPr txBox="1"/>
          <p:nvPr/>
        </p:nvSpPr>
        <p:spPr>
          <a:xfrm>
            <a:off x="3200172" y="6618271"/>
            <a:ext cx="3352801" cy="520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2400"/>
            </a:pPr>
            <a:r>
              <a:rPr dirty="0"/>
              <a:t>Twitter: </a:t>
            </a:r>
            <a:r>
              <a:rPr b="1" dirty="0">
                <a:solidFill>
                  <a:srgbClr val="FFFFFF"/>
                </a:solidFill>
                <a:latin typeface="Avenir Next"/>
                <a:ea typeface="Avenir Next"/>
                <a:cs typeface="Avenir Next"/>
                <a:sym typeface="Avenir Next"/>
              </a:rPr>
              <a:t>@theDawgCr8</a:t>
            </a:r>
          </a:p>
        </p:txBody>
      </p:sp>
      <p:sp>
        <p:nvSpPr>
          <p:cNvPr id="475" name="Intel Credits: Terri Oda, Tiberius Heflin, Bill Roberts, John Anderson"/>
          <p:cNvSpPr txBox="1"/>
          <p:nvPr/>
        </p:nvSpPr>
        <p:spPr>
          <a:xfrm>
            <a:off x="1053152" y="8572012"/>
            <a:ext cx="11325216" cy="471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400"/>
            </a:lvl1pPr>
          </a:lstStyle>
          <a:p>
            <a:r>
              <a:rPr dirty="0"/>
              <a:t>Intel Credits: Terri Oda, Tiberius Heflin, Bill Roberts, John Anderson</a:t>
            </a:r>
            <a:r>
              <a:rPr lang="en-US" dirty="0"/>
              <a:t>, Ryan Ware</a:t>
            </a:r>
            <a:endParaRPr dirty="0"/>
          </a:p>
        </p:txBody>
      </p:sp>
      <p:sp>
        <p:nvSpPr>
          <p:cNvPr id="476" name="Email: sec-princess@unroutable.me" descr="Email: miki.demeter@intel.com&#13;&#10;"/>
          <p:cNvSpPr txBox="1"/>
          <p:nvPr/>
        </p:nvSpPr>
        <p:spPr>
          <a:xfrm>
            <a:off x="3200172" y="7953303"/>
            <a:ext cx="4498026" cy="471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2400"/>
            </a:pPr>
            <a:r>
              <a:rPr dirty="0"/>
              <a:t>Email: </a:t>
            </a:r>
            <a:r>
              <a:rPr lang="en-US" u="sng" dirty="0">
                <a:solidFill>
                  <a:schemeClr val="accent1">
                    <a:lumMod val="75000"/>
                  </a:schemeClr>
                </a:solidFill>
                <a:hlinkClick r:id="rId3">
                  <a:extLst>
                    <a:ext uri="{A12FA001-AC4F-418D-AE19-62706E023703}">
                      <ahyp:hlinkClr xmlns:ahyp="http://schemas.microsoft.com/office/drawing/2018/hyperlinkcolor" val="tx"/>
                    </a:ext>
                  </a:extLst>
                </a:hlinkClick>
              </a:rPr>
              <a:t>miki.demeter@intel.com</a:t>
            </a:r>
            <a:endParaRPr u="sng" dirty="0">
              <a:solidFill>
                <a:schemeClr val="accent1">
                  <a:lumMod val="75000"/>
                </a:schemeClr>
              </a:solidFill>
              <a:hlinkClick r:id="rId3">
                <a:extLst>
                  <a:ext uri="{A12FA001-AC4F-418D-AE19-62706E023703}">
                    <ahyp:hlinkClr xmlns:ahyp="http://schemas.microsoft.com/office/drawing/2018/hyperlinkcolor" val="tx"/>
                  </a:ext>
                </a:extLst>
              </a:hlinkClick>
            </a:endParaRPr>
          </a:p>
        </p:txBody>
      </p:sp>
      <p:pic>
        <p:nvPicPr>
          <p:cNvPr id="478" name="Miki_Demeter-45.jpg"/>
          <p:cNvPicPr>
            <a:picLocks noChangeAspect="1"/>
          </p:cNvPicPr>
          <p:nvPr/>
        </p:nvPicPr>
        <p:blipFill>
          <a:blip r:embed="rId4">
            <a:extLst>
              <a:ext uri="{28A0092B-C50C-407E-A947-70E740481C1C}">
                <a14:useLocalDpi xmlns:a14="http://schemas.microsoft.com/office/drawing/2010/main" val="0"/>
              </a:ext>
            </a:extLst>
          </a:blip>
          <a:srcRect/>
          <a:stretch/>
        </p:blipFill>
        <p:spPr>
          <a:xfrm>
            <a:off x="5394525" y="2577952"/>
            <a:ext cx="2215749" cy="3316869"/>
          </a:xfrm>
          <a:prstGeom prst="rect">
            <a:avLst/>
          </a:prstGeom>
          <a:ln w="12700">
            <a:miter lim="400000"/>
          </a:ln>
        </p:spPr>
      </p:pic>
      <p:sp>
        <p:nvSpPr>
          <p:cNvPr id="2" name="TextBox 1">
            <a:extLst>
              <a:ext uri="{FF2B5EF4-FFF2-40B4-BE49-F238E27FC236}">
                <a16:creationId xmlns:a16="http://schemas.microsoft.com/office/drawing/2014/main" id="{904D6EB2-10F9-1046-83DA-48B3FAC9AA77}"/>
              </a:ext>
            </a:extLst>
          </p:cNvPr>
          <p:cNvSpPr txBox="1"/>
          <p:nvPr/>
        </p:nvSpPr>
        <p:spPr>
          <a:xfrm>
            <a:off x="3182213" y="6944743"/>
            <a:ext cx="580287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400" dirty="0"/>
              <a:t>GitHub: </a:t>
            </a:r>
            <a:r>
              <a:rPr lang="en-US" sz="2400" b="1" dirty="0">
                <a:solidFill>
                  <a:schemeClr val="bg1">
                    <a:lumMod val="10000"/>
                    <a:lumOff val="90000"/>
                  </a:schemeClr>
                </a:solidFill>
              </a:rPr>
              <a:t>https://</a:t>
            </a:r>
            <a:r>
              <a:rPr lang="en-US" sz="2400" b="1" dirty="0" err="1">
                <a:solidFill>
                  <a:schemeClr val="bg1">
                    <a:lumMod val="10000"/>
                    <a:lumOff val="90000"/>
                  </a:schemeClr>
                </a:solidFill>
              </a:rPr>
              <a:t>github.com</a:t>
            </a:r>
            <a:r>
              <a:rPr lang="en-US" sz="2400" b="1" dirty="0">
                <a:solidFill>
                  <a:schemeClr val="bg1">
                    <a:lumMod val="10000"/>
                    <a:lumOff val="90000"/>
                  </a:schemeClr>
                </a:solidFill>
              </a:rPr>
              <a:t>/sec-princess</a:t>
            </a:r>
            <a:endParaRPr kumimoji="0" lang="en-US" sz="2400" b="1" i="0" u="none" strike="noStrike" cap="none" spc="0" normalizeH="0" baseline="0" dirty="0">
              <a:ln>
                <a:noFill/>
              </a:ln>
              <a:solidFill>
                <a:schemeClr val="bg1">
                  <a:lumMod val="10000"/>
                  <a:lumOff val="90000"/>
                </a:schemeClr>
              </a:solidFill>
              <a:effectLst/>
              <a:uFillTx/>
              <a:sym typeface="Avenir Next Medium"/>
            </a:endParaRPr>
          </a:p>
        </p:txBody>
      </p:sp>
      <p:sp>
        <p:nvSpPr>
          <p:cNvPr id="3" name="TextBox 2">
            <a:extLst>
              <a:ext uri="{FF2B5EF4-FFF2-40B4-BE49-F238E27FC236}">
                <a16:creationId xmlns:a16="http://schemas.microsoft.com/office/drawing/2014/main" id="{B389602F-51E7-264C-8FB0-E13C9DBFC26D}"/>
              </a:ext>
            </a:extLst>
          </p:cNvPr>
          <p:cNvSpPr txBox="1"/>
          <p:nvPr/>
        </p:nvSpPr>
        <p:spPr>
          <a:xfrm>
            <a:off x="1311074" y="146476"/>
            <a:ext cx="10382650"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3600" dirty="0">
                <a:solidFill>
                  <a:schemeClr val="bg1">
                    <a:lumMod val="10000"/>
                    <a:lumOff val="90000"/>
                  </a:schemeClr>
                </a:solidFill>
                <a:hlinkClick r:id="rId5">
                  <a:extLst>
                    <a:ext uri="{A12FA001-AC4F-418D-AE19-62706E023703}">
                      <ahyp:hlinkClr xmlns:ahyp="http://schemas.microsoft.com/office/drawing/2018/hyperlinkcolor" val="tx"/>
                    </a:ext>
                  </a:extLst>
                </a:hlinkClick>
              </a:rPr>
              <a:t>Please Support https://www.transtechsocial.org/</a:t>
            </a:r>
            <a:endParaRPr kumimoji="0" lang="en-US" sz="3600" b="0" i="0" u="none" strike="noStrike" cap="none" spc="0" normalizeH="0" baseline="0" dirty="0">
              <a:ln>
                <a:noFill/>
              </a:ln>
              <a:solidFill>
                <a:schemeClr val="bg1">
                  <a:lumMod val="10000"/>
                  <a:lumOff val="90000"/>
                </a:schemeClr>
              </a:solidFill>
              <a:effectLst/>
              <a:uFillTx/>
              <a:sym typeface="Avenir Next Medium"/>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198" name="Content Placeholder 1"/>
          <p:cNvSpPr txBox="1">
            <a:spLocks noGrp="1"/>
          </p:cNvSpPr>
          <p:nvPr>
            <p:ph type="body" sz="quarter" idx="1"/>
          </p:nvPr>
        </p:nvSpPr>
        <p:spPr>
          <a:prstGeom prst="rect">
            <a:avLst/>
          </a:prstGeom>
        </p:spPr>
        <p:txBody>
          <a:bodyPr/>
          <a:lstStyle>
            <a:lvl1pPr defTabSz="502412">
              <a:spcBef>
                <a:spcPts val="1900"/>
              </a:spcBef>
              <a:defRPr sz="4644"/>
            </a:lvl1pPr>
          </a:lstStyle>
          <a:p>
            <a:r>
              <a:t>I want to enable you to ship more secure better quality open source software.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Title 4"/>
          <p:cNvSpPr txBox="1">
            <a:spLocks noGrp="1"/>
          </p:cNvSpPr>
          <p:nvPr>
            <p:ph type="ctrTitle"/>
          </p:nvPr>
        </p:nvSpPr>
        <p:spPr>
          <a:prstGeom prst="rect">
            <a:avLst/>
          </a:prstGeom>
        </p:spPr>
        <p:txBody>
          <a:bodyPr/>
          <a:lstStyle/>
          <a:p>
            <a:pPr defTabSz="327152">
              <a:defRPr sz="9520"/>
            </a:pPr>
            <a:r>
              <a:rPr>
                <a:solidFill>
                  <a:srgbClr val="A6AAA9"/>
                </a:solidFill>
              </a:rPr>
              <a:t>How do I choose </a:t>
            </a:r>
            <a:br>
              <a:rPr>
                <a:solidFill>
                  <a:srgbClr val="A6AAA9"/>
                </a:solidFill>
              </a:rPr>
            </a:br>
            <a:r>
              <a:rPr strike="sngStrike">
                <a:solidFill>
                  <a:srgbClr val="FFFFFF"/>
                </a:solidFill>
              </a:rPr>
              <a:t>good</a:t>
            </a:r>
            <a:r>
              <a:t> </a:t>
            </a:r>
            <a:r>
              <a:rPr>
                <a:solidFill>
                  <a:srgbClr val="A6AAA9"/>
                </a:solidFill>
              </a:rPr>
              <a:t>Open Source Packages?</a:t>
            </a:r>
          </a:p>
        </p:txBody>
      </p:sp>
      <p:sp>
        <p:nvSpPr>
          <p:cNvPr id="203" name="Slide Number Placeholder 2"/>
          <p:cNvSpPr txBox="1">
            <a:spLocks noGrp="1"/>
          </p:cNvSpPr>
          <p:nvPr>
            <p:ph type="sldNum" sz="quarter" idx="4294967295"/>
          </p:nvPr>
        </p:nvSpPr>
        <p:spPr>
          <a:xfrm>
            <a:off x="12340738" y="431800"/>
            <a:ext cx="260600" cy="4572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a:t>
            </a:fld>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itle 4"/>
          <p:cNvSpPr txBox="1">
            <a:spLocks noGrp="1"/>
          </p:cNvSpPr>
          <p:nvPr>
            <p:ph type="ctrTitle"/>
          </p:nvPr>
        </p:nvSpPr>
        <p:spPr>
          <a:prstGeom prst="rect">
            <a:avLst/>
          </a:prstGeom>
        </p:spPr>
        <p:txBody>
          <a:bodyPr/>
          <a:lstStyle/>
          <a:p>
            <a:pPr defTabSz="303783">
              <a:defRPr sz="8839">
                <a:solidFill>
                  <a:srgbClr val="A6AAA9"/>
                </a:solidFill>
              </a:defRPr>
            </a:pPr>
            <a:r>
              <a:rPr dirty="0"/>
              <a:t>How do I choose </a:t>
            </a:r>
            <a:br>
              <a:rPr dirty="0"/>
            </a:br>
            <a:r>
              <a:rPr strike="sngStrike" dirty="0" err="1"/>
              <a:t>SeCURE</a:t>
            </a:r>
            <a:r>
              <a:rPr dirty="0"/>
              <a:t> Open Source Packages?</a:t>
            </a:r>
          </a:p>
        </p:txBody>
      </p:sp>
      <p:sp>
        <p:nvSpPr>
          <p:cNvPr id="208" name="Slide Number Placeholder 2"/>
          <p:cNvSpPr txBox="1">
            <a:spLocks noGrp="1"/>
          </p:cNvSpPr>
          <p:nvPr>
            <p:ph type="sldNum" sz="quarter" idx="4294967295"/>
          </p:nvPr>
        </p:nvSpPr>
        <p:spPr>
          <a:xfrm>
            <a:off x="12194440" y="431800"/>
            <a:ext cx="406898" cy="4572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a:t>
            </a:fld>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theme/theme1.xml><?xml version="1.0" encoding="utf-8"?>
<a:theme xmlns:a="http://schemas.openxmlformats.org/drawingml/2006/main"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80000"/>
          </a:lnSpc>
          <a:spcBef>
            <a:spcPts val="0"/>
          </a:spcBef>
          <a:spcAft>
            <a:spcPts val="0"/>
          </a:spcAft>
          <a:buClrTx/>
          <a:buSzTx/>
          <a:buFontTx/>
          <a:buNone/>
          <a:tabLst/>
          <a:defRPr kumimoji="0" sz="2800" b="0" i="0" u="none" strike="noStrike" cap="all" spc="0" normalizeH="0" baseline="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80000"/>
          </a:lnSpc>
          <a:spcBef>
            <a:spcPts val="0"/>
          </a:spcBef>
          <a:spcAft>
            <a:spcPts val="0"/>
          </a:spcAft>
          <a:buClrTx/>
          <a:buSzTx/>
          <a:buFontTx/>
          <a:buNone/>
          <a:tabLst/>
          <a:defRPr kumimoji="0" sz="2800" b="0" i="0" u="none" strike="noStrike" cap="all" spc="0" normalizeH="0" baseline="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2036</TotalTime>
  <Words>4489</Words>
  <Application>Microsoft Macintosh PowerPoint</Application>
  <PresentationFormat>Custom</PresentationFormat>
  <Paragraphs>261</Paragraphs>
  <Slides>65</Slides>
  <Notes>63</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65</vt:i4>
      </vt:variant>
    </vt:vector>
  </HeadingPairs>
  <TitlesOfParts>
    <vt:vector size="81" baseType="lpstr">
      <vt:lpstr>Abadi MT Condensed Extra Bold</vt:lpstr>
      <vt:lpstr>Abadi MT Condensed Light</vt:lpstr>
      <vt:lpstr>Arial</vt:lpstr>
      <vt:lpstr>Arvo</vt:lpstr>
      <vt:lpstr>Avenir Next</vt:lpstr>
      <vt:lpstr>Avenir Next Medium</vt:lpstr>
      <vt:lpstr>Courier New</vt:lpstr>
      <vt:lpstr>DIN Alternate</vt:lpstr>
      <vt:lpstr>DIN Condensed</vt:lpstr>
      <vt:lpstr>Droid Serif</vt:lpstr>
      <vt:lpstr>Helvetica</vt:lpstr>
      <vt:lpstr>Helvetica Neue</vt:lpstr>
      <vt:lpstr>Muli</vt:lpstr>
      <vt:lpstr>Times</vt:lpstr>
      <vt:lpstr>Wide Latin</vt:lpstr>
      <vt:lpstr>New_Template7</vt:lpstr>
      <vt:lpstr>Choosing more secure  open source packages: Lessons from the Real world</vt:lpstr>
      <vt:lpstr>PowerPoint Presentation</vt:lpstr>
      <vt:lpstr>PowerPoint Presentation</vt:lpstr>
      <vt:lpstr>PowerPoint Presentation</vt:lpstr>
      <vt:lpstr>PowerPoint Presentation</vt:lpstr>
      <vt:lpstr>PowerPoint Presentation</vt:lpstr>
      <vt:lpstr>PowerPoint Presentation</vt:lpstr>
      <vt:lpstr>How do I choose  good Open Source Packages?</vt:lpstr>
      <vt:lpstr>How do I choose  SeCURE Open Source Packages?</vt:lpstr>
      <vt:lpstr>Before You start looking at code or Dev practices</vt:lpstr>
      <vt:lpstr>Step 1: Take a look first look</vt:lpstr>
      <vt:lpstr>Some Key Questions for a First Look at a New Package</vt:lpstr>
      <vt:lpstr>In other words…</vt:lpstr>
      <vt:lpstr>Let’s look at some warning signs</vt:lpstr>
      <vt:lpstr>Even the developers say to use something else…</vt:lpstr>
      <vt:lpstr>READ CAREFULLY &amp; use something else…</vt:lpstr>
      <vt:lpstr>nice to know!!!!</vt:lpstr>
      <vt:lpstr>PowerPoint Presentation</vt:lpstr>
      <vt:lpstr>Does anyone really look to see what this means?</vt:lpstr>
      <vt:lpstr>PowerPoint Presentation</vt:lpstr>
      <vt:lpstr>PowerPoint Presentation</vt:lpstr>
      <vt:lpstr>PowerPoint Presentation</vt:lpstr>
      <vt:lpstr>PowerPoint Presentation</vt:lpstr>
      <vt:lpstr>PowerPoint Presentation</vt:lpstr>
      <vt:lpstr>PowerPoint Presentation</vt:lpstr>
      <vt:lpstr>Step 2: Check the contributors and community contributors  &amp; Activity</vt:lpstr>
      <vt:lpstr>Key questions about Contributors</vt:lpstr>
      <vt:lpstr>PowerPoint Presentation</vt:lpstr>
      <vt:lpstr>PowerPoint Presentation</vt:lpstr>
      <vt:lpstr>Step 3: Dependencies dependencies dependencies  issues</vt:lpstr>
      <vt:lpstr>How Dependent are your projects</vt:lpstr>
      <vt:lpstr>PowerPoint Presentation</vt:lpstr>
      <vt:lpstr>Good packages do not guarantee good dependencies</vt:lpstr>
      <vt:lpstr>Why?</vt:lpstr>
      <vt:lpstr>all Repositories are not created equal</vt:lpstr>
      <vt:lpstr>Package managers don’t always imply high quality</vt:lpstr>
      <vt:lpstr>“How removing 11 lines of code nearly broke the internet”</vt:lpstr>
      <vt:lpstr>event-stream incident</vt:lpstr>
      <vt:lpstr> is-promise</vt:lpstr>
      <vt:lpstr> Colors and Faker</vt:lpstr>
      <vt:lpstr>Step 4: Check how they handle vulnerabilities &amp; security issues</vt:lpstr>
      <vt:lpstr>Key Questions about Handling Security Issues</vt:lpstr>
      <vt:lpstr>PowerPoint Presentation</vt:lpstr>
      <vt:lpstr>PowerPoint Presentation</vt:lpstr>
      <vt:lpstr>Great Example:</vt:lpstr>
      <vt:lpstr>PowerPoint Presentation</vt:lpstr>
      <vt:lpstr>Look for unfixed security bugs</vt:lpstr>
      <vt:lpstr>It seems that we are getting worse at security</vt:lpstr>
      <vt:lpstr>January 2022 alone 2182 new Vulnerabilities</vt:lpstr>
      <vt:lpstr>Good security reporting does not guarantee action</vt:lpstr>
      <vt:lpstr>Why?  These are a few of the most common reasons </vt:lpstr>
      <vt:lpstr>PowerPoint Presentation</vt:lpstr>
      <vt:lpstr>PowerPoint Presentation</vt:lpstr>
      <vt:lpstr>Step 5:  is there any testing the test  suite</vt:lpstr>
      <vt:lpstr>is there a Test suite</vt:lpstr>
      <vt:lpstr>Key Questions about Test Suites</vt:lpstr>
      <vt:lpstr>Step 6:  Be aware  of  assumptions</vt:lpstr>
      <vt:lpstr>PowerPoint Presentation</vt:lpstr>
      <vt:lpstr>PowerPoint Presentation</vt:lpstr>
      <vt:lpstr>Bringing it all together</vt:lpstr>
      <vt:lpstr>Key Takeaways</vt:lpstr>
      <vt:lpstr>PowerPoint Presentation</vt:lpstr>
      <vt:lpstr>Open Source is Free Like Getting a free Puppy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Choosing more secure  open source packages: Lessons from the Real world</dc:title>
  <cp:lastModifiedBy>Demeter, Miki</cp:lastModifiedBy>
  <cp:revision>54</cp:revision>
  <dcterms:modified xsi:type="dcterms:W3CDTF">2022-02-15T00:27:36Z</dcterms:modified>
</cp:coreProperties>
</file>